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58" r:id="rId5"/>
    <p:sldId id="264" r:id="rId6"/>
    <p:sldId id="260" r:id="rId7"/>
    <p:sldId id="261" r:id="rId8"/>
    <p:sldId id="262" r:id="rId9"/>
    <p:sldId id="263" r:id="rId10"/>
    <p:sldId id="265" r:id="rId11"/>
    <p:sldId id="267" r:id="rId12"/>
    <p:sldId id="266" r:id="rId13"/>
    <p:sldId id="268" r:id="rId14"/>
    <p:sldId id="269" r:id="rId15"/>
    <p:sldId id="270" r:id="rId16"/>
    <p:sldId id="278" r:id="rId17"/>
    <p:sldId id="279" r:id="rId18"/>
    <p:sldId id="280" r:id="rId19"/>
    <p:sldId id="289" r:id="rId20"/>
    <p:sldId id="290" r:id="rId21"/>
    <p:sldId id="291" r:id="rId22"/>
    <p:sldId id="292" r:id="rId23"/>
    <p:sldId id="293" r:id="rId24"/>
    <p:sldId id="294" r:id="rId25"/>
    <p:sldId id="295"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812" autoAdjust="0"/>
  </p:normalViewPr>
  <p:slideViewPr>
    <p:cSldViewPr>
      <p:cViewPr>
        <p:scale>
          <a:sx n="40" d="100"/>
          <a:sy n="40" d="100"/>
        </p:scale>
        <p:origin x="-2256"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B4D26-CFC5-4809-97E0-2341455C63C9}" type="datetimeFigureOut">
              <a:rPr lang="de-DE" smtClean="0"/>
              <a:pPr/>
              <a:t>05.04.2020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D0725-2A76-4DED-BA80-49CE8A6285AC}" type="slidenum">
              <a:rPr lang="de-DE" smtClean="0"/>
              <a:pPr/>
              <a:t>‹#›</a:t>
            </a:fld>
            <a:endParaRPr lang="de-DE"/>
          </a:p>
        </p:txBody>
      </p:sp>
    </p:spTree>
    <p:extLst>
      <p:ext uri="{BB962C8B-B14F-4D97-AF65-F5344CB8AC3E}">
        <p14:creationId xmlns:p14="http://schemas.microsoft.com/office/powerpoint/2010/main" xmlns="" val="154890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Καλημερα</a:t>
            </a:r>
            <a:r>
              <a:rPr lang="de-DE" baseline="0" dirty="0" smtClean="0"/>
              <a:t>, </a:t>
            </a:r>
            <a:r>
              <a:rPr lang="el-GR" baseline="0" dirty="0" smtClean="0"/>
              <a:t>θα μιλήσουμε για τον κερατοειδή χιτώνα,</a:t>
            </a:r>
          </a:p>
          <a:p>
            <a:r>
              <a:rPr lang="el-GR" baseline="0" dirty="0" smtClean="0"/>
              <a:t>Συγκεκριμένα για βασικά στοιχεία ανατομίας, διαγνωστικής και μετά θα αναφερθούμε σε κάποιες βασικές κλινικές οντότητες.</a:t>
            </a:r>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a:t>
            </a:fld>
            <a:endParaRPr lang="de-DE"/>
          </a:p>
        </p:txBody>
      </p:sp>
    </p:spTree>
    <p:extLst>
      <p:ext uri="{BB962C8B-B14F-4D97-AF65-F5344CB8AC3E}">
        <p14:creationId xmlns:p14="http://schemas.microsoft.com/office/powerpoint/2010/main" xmlns="" val="20182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Τώρα</a:t>
            </a:r>
            <a:r>
              <a:rPr lang="el-GR" baseline="0" dirty="0" smtClean="0"/>
              <a:t> θα</a:t>
            </a:r>
            <a:r>
              <a:rPr lang="el-GR" dirty="0" smtClean="0"/>
              <a:t> περάσουμε στην κλινική</a:t>
            </a:r>
            <a:r>
              <a:rPr lang="el-GR" baseline="0" dirty="0" smtClean="0"/>
              <a:t> του κερατοειδούς και θα μιλήσουμε για μικροβιακές κερατίτιδες</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10</a:t>
            </a:fld>
            <a:endParaRPr lang="de-DE"/>
          </a:p>
        </p:txBody>
      </p:sp>
    </p:spTree>
    <p:extLst>
      <p:ext uri="{BB962C8B-B14F-4D97-AF65-F5344CB8AC3E}">
        <p14:creationId xmlns:p14="http://schemas.microsoft.com/office/powerpoint/2010/main" xmlns="" val="204246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Προυπόθεση για μικροβιακή κερατίτιδα είναι</a:t>
            </a:r>
            <a:r>
              <a:rPr lang="el-GR" baseline="0" dirty="0" smtClean="0"/>
              <a:t> ο τραυματισμός του επιθηλίου.</a:t>
            </a:r>
          </a:p>
          <a:p>
            <a:r>
              <a:rPr lang="el-GR" baseline="0" dirty="0" smtClean="0"/>
              <a:t>Εξαίρεση αποτελούν οι </a:t>
            </a:r>
            <a:r>
              <a:rPr lang="en-US" baseline="0" dirty="0" err="1" smtClean="0"/>
              <a:t>Neisseriae</a:t>
            </a:r>
            <a:r>
              <a:rPr lang="en-US" baseline="0" dirty="0" smtClean="0"/>
              <a:t> </a:t>
            </a:r>
            <a:r>
              <a:rPr lang="el-GR" baseline="0" dirty="0" smtClean="0"/>
              <a:t>και οι ιοί (που είναι ενδογενής μόλυνση)</a:t>
            </a:r>
          </a:p>
          <a:p>
            <a:endParaRPr lang="el-GR" baseline="0" dirty="0" smtClean="0"/>
          </a:p>
          <a:p>
            <a:r>
              <a:rPr lang="el-GR" baseline="0" dirty="0" smtClean="0"/>
              <a:t>Τα μικρόβια καταστρέφουν στην περιοχή του επιθ ελλειματος το στρώμα και προκαλούν φλεγμονή, δηλαδή προσελκύουν λευκά αιμοσφαίρια, τα οποία καταπολεμούν τα βακτήρια. Αυτό κλινικά φαίνεται ως λευκή διήθηση του στρώματος.</a:t>
            </a:r>
          </a:p>
          <a:p>
            <a:endParaRPr lang="el-GR" baseline="0" dirty="0" smtClean="0"/>
          </a:p>
          <a:p>
            <a:r>
              <a:rPr lang="el-GR" baseline="0" dirty="0" smtClean="0"/>
              <a:t>Στα πλαίσια της κερατίτιδας εκλύονται φλεγμονώδεις πάράγοντες, οι οποίοι διαχέονται κατα μήκος και μπορεί να προκαλέσουν υπεραιμία και οίδημα του επιπεφυκότα και των βλεφάρων, καθώς και σε βάθος, όπου μπορεί να προκαλέσουν ιρίτιδα με υπόπυο.</a:t>
            </a:r>
          </a:p>
          <a:p>
            <a:endParaRPr lang="el-GR" baseline="0" dirty="0" smtClean="0"/>
          </a:p>
          <a:p>
            <a:r>
              <a:rPr lang="el-GR" baseline="0" dirty="0" smtClean="0"/>
              <a:t>Η κερατίτιδα με υπόπυο δε σημαίνει  ότι το μικρόβιο έχει εισέλθει στον πρόσθιο θάλαμο.</a:t>
            </a:r>
          </a:p>
          <a:p>
            <a:endParaRPr lang="el-GR" baseline="0" dirty="0" smtClean="0"/>
          </a:p>
          <a:p>
            <a:r>
              <a:rPr lang="el-GR" baseline="0" dirty="0" smtClean="0"/>
              <a:t>Αν προχωρήσει η τήξη του στρώματος σε βάθος, τότε μπορεί ο κερατοειδής να τρυπήσει και να προκληθει ενδοφθαλμίτιδα που να καταστήσει αναγκαία την εξόρυξη του οφθαλμού, κάτι που ευτυχώς συμβαίνει εξαιρετικά σπάνια. </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11</a:t>
            </a:fld>
            <a:endParaRPr lang="de-DE"/>
          </a:p>
        </p:txBody>
      </p:sp>
    </p:spTree>
    <p:extLst>
      <p:ext uri="{BB962C8B-B14F-4D97-AF65-F5344CB8AC3E}">
        <p14:creationId xmlns:p14="http://schemas.microsoft.com/office/powerpoint/2010/main" xmlns="" val="212265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Οι </a:t>
            </a:r>
            <a:r>
              <a:rPr lang="el-GR" baseline="0" dirty="0" smtClean="0"/>
              <a:t>κινήσεις της ίριδας είναι επώδυνες και προκαλούν πόνο όταν πέφτει φως στον οφθαλμό</a:t>
            </a:r>
          </a:p>
          <a:p>
            <a:r>
              <a:rPr lang="el-GR" baseline="0" dirty="0" smtClean="0"/>
              <a:t>Τα κλινικά σημεία τα είδαμε και πριν.</a:t>
            </a:r>
          </a:p>
          <a:p>
            <a:r>
              <a:rPr lang="el-GR" baseline="0" dirty="0" smtClean="0"/>
              <a:t>Σημείωση: Το υπόπυο αποτελείται από λευκα αιμοσφαίρια που έχουν διαπηδήσει τα αιμοφόρα αγγεία της ίριδας και έχουν σχηματίσει επίπεδο στον πρόθιο θάλαμο.</a:t>
            </a:r>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12</a:t>
            </a:fld>
            <a:endParaRPr lang="de-DE"/>
          </a:p>
        </p:txBody>
      </p:sp>
    </p:spTree>
    <p:extLst>
      <p:ext uri="{BB962C8B-B14F-4D97-AF65-F5344CB8AC3E}">
        <p14:creationId xmlns:p14="http://schemas.microsoft.com/office/powerpoint/2010/main" xmlns="" val="242654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πρώτο που κάνουμε σε</a:t>
            </a:r>
            <a:r>
              <a:rPr lang="el-GR" baseline="0" dirty="0" smtClean="0"/>
              <a:t> μικροβιακή κερατίτιδα είναι να ξύσουμε υλικό απο τη διήθηση και να το στείλουμε για καλλιέργεια</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13</a:t>
            </a:fld>
            <a:endParaRPr lang="de-DE"/>
          </a:p>
        </p:txBody>
      </p:sp>
    </p:spTree>
    <p:extLst>
      <p:ext uri="{BB962C8B-B14F-4D97-AF65-F5344CB8AC3E}">
        <p14:creationId xmlns:p14="http://schemas.microsoft.com/office/powerpoint/2010/main" xmlns="" val="246663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r>
              <a:rPr lang="el-GR" baseline="0" dirty="0" smtClean="0"/>
              <a:t> πρώτος παράγοντας κινδύνου για βακτηριακή κερατίτιδα είναι η (κακή) χρήση ΦΕ.</a:t>
            </a:r>
          </a:p>
          <a:p>
            <a:r>
              <a:rPr lang="el-GR" baseline="0" dirty="0" smtClean="0"/>
              <a:t>Συγκεκριμένα ρόλο παίζουν </a:t>
            </a:r>
          </a:p>
          <a:p>
            <a:r>
              <a:rPr lang="el-GR" baseline="0" dirty="0" smtClean="0"/>
              <a:t>η κακή υγιεινή των χεριών και η υπέρβαση του προβλεπόμενου χρόνου χρήσης (πχ 3 μήνες στους μηνιαίους). Οι ΦΕ είναι υλικό που γερνάει και σχηματίζει μικροραγάδες, μέσα στις οποίες σχηματίζονται αποικίες μικροβίων αθξάνοντας το μικροβιακό φορτίο των δακ΄ρύων.</a:t>
            </a:r>
          </a:p>
          <a:p>
            <a:r>
              <a:rPr lang="el-GR" baseline="0" dirty="0" smtClean="0"/>
              <a:t>Αυτό σε συνδυασμό με μικροτραυματισμό του επιθηλίου κατά την τοποθέτηση και αφαίρεση προδιαθέτουν σε κερατίτιδα.</a:t>
            </a:r>
          </a:p>
          <a:p>
            <a:endParaRPr lang="el-GR" baseline="0" dirty="0" smtClean="0"/>
          </a:p>
          <a:p>
            <a:r>
              <a:rPr lang="el-GR" baseline="0" dirty="0" smtClean="0"/>
              <a:t>Κοινά παθογόνα είναι οι σταφυλόκοκκοι και σε χρήστες ΦΕ η ψευδομονάδα, η οποία μπορεί να προκαλέσει τήξη και διάτρηση εντός 24ώρου.</a:t>
            </a:r>
          </a:p>
        </p:txBody>
      </p:sp>
      <p:sp>
        <p:nvSpPr>
          <p:cNvPr id="4" name="Slide Number Placeholder 3"/>
          <p:cNvSpPr>
            <a:spLocks noGrp="1"/>
          </p:cNvSpPr>
          <p:nvPr>
            <p:ph type="sldNum" sz="quarter" idx="10"/>
          </p:nvPr>
        </p:nvSpPr>
        <p:spPr/>
        <p:txBody>
          <a:bodyPr/>
          <a:lstStyle/>
          <a:p>
            <a:fld id="{7CBD0725-2A76-4DED-BA80-49CE8A6285AC}" type="slidenum">
              <a:rPr lang="de-DE" smtClean="0"/>
              <a:pPr/>
              <a:t>14</a:t>
            </a:fld>
            <a:endParaRPr lang="de-DE"/>
          </a:p>
        </p:txBody>
      </p:sp>
    </p:spTree>
    <p:extLst>
      <p:ext uri="{BB962C8B-B14F-4D97-AF65-F5344CB8AC3E}">
        <p14:creationId xmlns:p14="http://schemas.microsoft.com/office/powerpoint/2010/main" xmlns="" val="134625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Πρώτη επιλογή</a:t>
            </a:r>
            <a:r>
              <a:rPr lang="el-GR" baseline="0" dirty="0" smtClean="0"/>
              <a:t> είναι το κολλύριο μοξιφλοξασίνη σε μεγάλη συχνότητα</a:t>
            </a:r>
          </a:p>
          <a:p>
            <a:endParaRPr lang="el-GR" baseline="0" dirty="0" smtClean="0"/>
          </a:p>
          <a:p>
            <a:r>
              <a:rPr lang="el-GR" baseline="0" dirty="0" smtClean="0"/>
              <a:t>Επειδή ο στόχος του κολλυρίου βρίσκεται στην επιφάνεια του κερατοειδούς δεν ενδείνκυται θεραπεία από το στόμα έκτός έχει γίνει διάτρηση και πρέπει να προφυλάξουμε το εσωτερικό του οφθαλμού απο ενδοφθαλμίτιδα</a:t>
            </a:r>
          </a:p>
          <a:p>
            <a:endParaRPr lang="el-GR" baseline="0" dirty="0" smtClean="0"/>
          </a:p>
          <a:p>
            <a:r>
              <a:rPr lang="el-GR" baseline="0" dirty="0" smtClean="0"/>
              <a:t>Αν έχουμε υπόπυο και φωτοφοβία, δίνουμε μυδριατικά προκειμένου να ακινητοποιήσουμε την ίριδα και να μην προκαλείται μύση όταν πέφτει φως στον οφθαλμό.</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15</a:t>
            </a:fld>
            <a:endParaRPr lang="de-DE"/>
          </a:p>
        </p:txBody>
      </p:sp>
    </p:spTree>
    <p:extLst>
      <p:ext uri="{BB962C8B-B14F-4D97-AF65-F5344CB8AC3E}">
        <p14:creationId xmlns:p14="http://schemas.microsoft.com/office/powerpoint/2010/main" xmlns="" val="300251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Άλλη</a:t>
            </a:r>
            <a:r>
              <a:rPr lang="el-GR" baseline="0" dirty="0" smtClean="0"/>
              <a:t> σημαντική κατηγορία μικροογρανισμών που προκαλούν κερατίτιδα είναι οι μύκητες.</a:t>
            </a:r>
          </a:p>
          <a:p>
            <a:r>
              <a:rPr lang="el-GR" baseline="0" dirty="0" smtClean="0"/>
              <a:t>Μύκητα πρέπειι να υποωιαστούμε σε κάθε τραύμα με οργανική ύλη πχ ξύλο ή φύλλο από φυτό.</a:t>
            </a:r>
          </a:p>
          <a:p>
            <a:r>
              <a:rPr lang="el-GR" baseline="0" dirty="0" smtClean="0"/>
              <a:t>Συγκεκριμένα δεν κλείνουμε ποτέ με επίδεσμο μάτι το οποίο έχει υποστεί τραύμα παρά δίνουμε προληπτικά αντιβιοτικό κόλλυριο και τεχνητά δάκρυα για τον πόνο ενώ το παρακολουθούμε καθημερινά εωσότου σιγουρευτούμε ότι δεν πρόκειται για μόλυνση.</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16</a:t>
            </a:fld>
            <a:endParaRPr lang="de-DE"/>
          </a:p>
        </p:txBody>
      </p:sp>
    </p:spTree>
    <p:extLst>
      <p:ext uri="{BB962C8B-B14F-4D97-AF65-F5344CB8AC3E}">
        <p14:creationId xmlns:p14="http://schemas.microsoft.com/office/powerpoint/2010/main" xmlns="" val="227623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Χαρακτηριστικά κλινικά σημεία της μθκητιασικής</a:t>
            </a:r>
            <a:r>
              <a:rPr lang="el-GR" baseline="0" dirty="0" smtClean="0"/>
              <a:t> κερατίτιδας΄είναι: </a:t>
            </a:r>
            <a:r>
              <a:rPr lang="el-GR" altLang="de-DE" dirty="0" smtClean="0"/>
              <a:t>Διήθηση με βαμβακόμορφα όρια</a:t>
            </a:r>
            <a:r>
              <a:rPr lang="el-GR" altLang="de-DE" baseline="0" dirty="0" smtClean="0"/>
              <a:t> και  </a:t>
            </a:r>
            <a:r>
              <a:rPr lang="el-GR" altLang="de-DE" dirty="0" smtClean="0"/>
              <a:t>Δορυφόρες εστίες</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17</a:t>
            </a:fld>
            <a:endParaRPr lang="de-DE"/>
          </a:p>
        </p:txBody>
      </p:sp>
    </p:spTree>
    <p:extLst>
      <p:ext uri="{BB962C8B-B14F-4D97-AF65-F5344CB8AC3E}">
        <p14:creationId xmlns:p14="http://schemas.microsoft.com/office/powerpoint/2010/main" xmlns="" val="375263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Θεραπευτικά εκτός</a:t>
            </a:r>
            <a:r>
              <a:rPr lang="el-GR" baseline="0" dirty="0" smtClean="0"/>
              <a:t> των κολλυρίων μπορεί επί μη ανταπόκρισης να ενδοστρωματική ένεση αντιμυκητισιακών πέριξ της διήθησης και ενδοθαλαμική ένεση σε περίπτωση που εισέλθει στον πθ.</a:t>
            </a:r>
          </a:p>
          <a:p>
            <a:r>
              <a:rPr lang="el-GR" baseline="0" dirty="0" smtClean="0"/>
              <a:t>Θεραπευτική κερατοπλαστική διενεργείται σε περίπτωση που δεν υπάρχει ανταπόκριση στη συντηρητική αγωγή προκειμένου να απομακρύνουμε το μικροβιακό φορτίο από τον οθφαλμό. </a:t>
            </a:r>
          </a:p>
          <a:p>
            <a:r>
              <a:rPr lang="el-GR" baseline="0" dirty="0" smtClean="0"/>
              <a:t>Η επέμβαση γίνεται σε γενική αναισθησία και αφότου μετρήσουμε τις διαστάσεις της διήθησης, κάνουμε τρυπάνωση του κερατοειδούς του πτωματικού δότη με διάμετρο λίγο μεγαλύτερη από αυτήν της διήθησης. </a:t>
            </a:r>
          </a:p>
          <a:p>
            <a:r>
              <a:rPr lang="el-GR" baseline="0" dirty="0" smtClean="0"/>
              <a:t>Στη συνέχεια τρυπανώνουμε τον κερατοειδή του ασθενούς με ίδια διάμετρο, στέλνουμε το εκτομηθέν πώμα για καλλιέργεια και στη ράβουμε το μόσχευμα στον κερατοειδή του λήπτη.</a:t>
            </a:r>
          </a:p>
        </p:txBody>
      </p:sp>
      <p:sp>
        <p:nvSpPr>
          <p:cNvPr id="4" name="Slide Number Placeholder 3"/>
          <p:cNvSpPr>
            <a:spLocks noGrp="1"/>
          </p:cNvSpPr>
          <p:nvPr>
            <p:ph type="sldNum" sz="quarter" idx="10"/>
          </p:nvPr>
        </p:nvSpPr>
        <p:spPr/>
        <p:txBody>
          <a:bodyPr/>
          <a:lstStyle/>
          <a:p>
            <a:fld id="{7CBD0725-2A76-4DED-BA80-49CE8A6285AC}" type="slidenum">
              <a:rPr lang="de-DE" smtClean="0"/>
              <a:pPr/>
              <a:t>18</a:t>
            </a:fld>
            <a:endParaRPr lang="de-DE"/>
          </a:p>
        </p:txBody>
      </p:sp>
    </p:spTree>
    <p:extLst>
      <p:ext uri="{BB962C8B-B14F-4D97-AF65-F5344CB8AC3E}">
        <p14:creationId xmlns:p14="http://schemas.microsoft.com/office/powerpoint/2010/main" xmlns="" val="61250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Άλλο σημαντικό κεφάλαιο της παθολογίας του κερατοειδούς αποτελούν</a:t>
            </a:r>
            <a:r>
              <a:rPr lang="el-GR" baseline="0" dirty="0" smtClean="0"/>
              <a:t> οι ερπητικές κερατίτιδες</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19</a:t>
            </a:fld>
            <a:endParaRPr lang="de-DE"/>
          </a:p>
        </p:txBody>
      </p:sp>
    </p:spTree>
    <p:extLst>
      <p:ext uri="{BB962C8B-B14F-4D97-AF65-F5344CB8AC3E}">
        <p14:creationId xmlns:p14="http://schemas.microsoft.com/office/powerpoint/2010/main" xmlns="" val="263806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Όπως θυμόμαστε, το τοίχωμα απότελείται από έξω προς τα μέσα από τον ινωδη (σκληρός και κερατοειδής(, τον αγγειώδη *χοριοειδής, ακτινωτό σώμα και ίδιρα( και τον νεύρινο (αμφιβληστροειδή) χιτώνα.</a:t>
            </a:r>
          </a:p>
          <a:p>
            <a:r>
              <a:rPr lang="el-GR" dirty="0" smtClean="0"/>
              <a:t>Ο κερατοειδής αποτελεί το πρόσθιο</a:t>
            </a:r>
            <a:r>
              <a:rPr lang="el-GR" baseline="0" dirty="0" smtClean="0"/>
              <a:t> τμήμα του ινώδους χιτώνα. </a:t>
            </a:r>
          </a:p>
          <a:p>
            <a:r>
              <a:rPr lang="el-GR" baseline="0" dirty="0" smtClean="0"/>
              <a:t>Ενώ είναι πολύ ανθεκτικός σε μηχανική παραμόρφωση ΄΄ετσι ώστε να προστατεύει το περιεχόμενο του βολβού,  σε αντίθεση με τον σκληρό είναι διαφανής και επιτρέπει την είσοδο του φωτός στόν οφθαλμό.</a:t>
            </a:r>
          </a:p>
          <a:p>
            <a:r>
              <a:rPr lang="el-GR" baseline="0" dirty="0" smtClean="0"/>
              <a:t>Το σχήμα του είναι σαν τρούλος, όπου η περιφέρεια είναι λιγότερο κυρτή από το κέντρο</a:t>
            </a:r>
          </a:p>
          <a:p>
            <a:r>
              <a:rPr lang="el-GR" baseline="0" dirty="0" smtClean="0"/>
              <a:t>Η οριζόντια διάμετρος είναι 11-12 χιλιοστά.</a:t>
            </a:r>
          </a:p>
          <a:p>
            <a:r>
              <a:rPr lang="el-GR" baseline="0" dirty="0" smtClean="0"/>
              <a:t>Στα πρώτα 2 έτη της ζωής, η διάμετρός του μπορεί να μεγαλωσει πάνω από 12 χιλιοστά λόγω αυξημένης ενδοφθάλμια ς πίεσης αν υπάρχει συγγενές γλάυκωμα. Αυτόν τον μεγάλο βολβό τον ονομάζουμε βούφθαλμο.</a:t>
            </a:r>
          </a:p>
          <a:p>
            <a:r>
              <a:rPr lang="el-GR" baseline="0" dirty="0" smtClean="0"/>
              <a:t>Έτσι, ένα παιδάκι με μεγάλα μάτια σε εισαγωγικά θα πρέπει να διερευνηθεί. Ένα πρώτο βήμα είναι να μετρήσουμε την οριζόντια διάμετρο του κερατοειδούς με χαρακα. Αν είναι άνω των 12 χιλιοστών χρήζει διερεύνησης με μέτρηση ενδογθάλιμας πίεσης.</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Τα κεντρικά 4 χιλιοστά του κερατοειδούς είναι αυτά εστιάζουν τ φως στο κεντρικό βοθρίο της ωχράς κηλίδας και είναι σημαντικά για την οπτική οξύτητα.</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Το πάχος του κερατοειδούς μπορεί να είναι μειωμένο στον κερατόκωνο και αθξημένο στην ανεπάρκεια του ενδοθηλίου του κερατοειδούς, δύο οντότητες που θα δούμε στην πορεία.</a:t>
            </a:r>
          </a:p>
        </p:txBody>
      </p:sp>
      <p:sp>
        <p:nvSpPr>
          <p:cNvPr id="4" name="Slide Number Placeholder 3"/>
          <p:cNvSpPr>
            <a:spLocks noGrp="1"/>
          </p:cNvSpPr>
          <p:nvPr>
            <p:ph type="sldNum" sz="quarter" idx="10"/>
          </p:nvPr>
        </p:nvSpPr>
        <p:spPr/>
        <p:txBody>
          <a:bodyPr/>
          <a:lstStyle/>
          <a:p>
            <a:fld id="{7CBD0725-2A76-4DED-BA80-49CE8A6285AC}" type="slidenum">
              <a:rPr lang="de-DE" smtClean="0"/>
              <a:pPr/>
              <a:t>2</a:t>
            </a:fld>
            <a:endParaRPr lang="de-DE"/>
          </a:p>
        </p:txBody>
      </p:sp>
    </p:spTree>
    <p:extLst>
      <p:ext uri="{BB962C8B-B14F-4D97-AF65-F5344CB8AC3E}">
        <p14:creationId xmlns:p14="http://schemas.microsoft.com/office/powerpoint/2010/main" xmlns="" val="2289983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 ιοσ του απλού έρπητα μπορεί ενδογενώς να προσβάλει το υποεπιθηλιακό πλέγμα και να προκαλέσει</a:t>
            </a:r>
            <a:r>
              <a:rPr lang="el-GR" baseline="0" dirty="0" smtClean="0"/>
              <a:t> στύστοιχη απόπτωση του επιθηλίου με χαρακτηριστικό σχήμα δενδρίτη, με διχοτομούμενα κλαδιά και χαρακητιστική διεύρυνση στο άκρο του κλαδιού</a:t>
            </a:r>
            <a:endParaRPr lang="el-GR" dirty="0"/>
          </a:p>
        </p:txBody>
      </p:sp>
      <p:sp>
        <p:nvSpPr>
          <p:cNvPr id="4" name="3 - Θέση αριθμού διαφάνειας"/>
          <p:cNvSpPr>
            <a:spLocks noGrp="1"/>
          </p:cNvSpPr>
          <p:nvPr>
            <p:ph type="sldNum" sz="quarter" idx="10"/>
          </p:nvPr>
        </p:nvSpPr>
        <p:spPr/>
        <p:txBody>
          <a:bodyPr/>
          <a:lstStyle/>
          <a:p>
            <a:fld id="{7CBD0725-2A76-4DED-BA80-49CE8A6285AC}"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Όταν προσβάλλει τα</a:t>
            </a:r>
            <a:r>
              <a:rPr lang="el-GR" baseline="0" dirty="0" smtClean="0"/>
              <a:t> στρωματικά νεύρα, η εικόνα μοιάζει με αυτήν της βακτηριακής κερατίτιδας.</a:t>
            </a:r>
          </a:p>
          <a:p>
            <a:r>
              <a:rPr lang="el-GR" baseline="0" dirty="0" smtClean="0"/>
              <a:t>Παρόλαυτά, ο ασθενής συνήθως θα έχει ιστορικό ερπητικής κερατίτιδας, οπότε θα πρέπει να το υποψιαστούμε</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21</a:t>
            </a:fld>
            <a:endParaRPr lang="de-DE"/>
          </a:p>
        </p:txBody>
      </p:sp>
    </p:spTree>
    <p:extLst>
      <p:ext uri="{BB962C8B-B14F-4D97-AF65-F5344CB8AC3E}">
        <p14:creationId xmlns:p14="http://schemas.microsoft.com/office/powerpoint/2010/main" xmlns="" val="3841166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 ιος του απλού έρπητα μπορεί</a:t>
            </a:r>
            <a:r>
              <a:rPr lang="el-GR" baseline="0" dirty="0" smtClean="0"/>
              <a:t> να προσβάλλει και το ενδοθήλιο προκαλώντας δυσλειτουργία και κατά συνεπεια οίδημα του στρώματος στην περιοχή της προσβολής.</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22</a:t>
            </a:fld>
            <a:endParaRPr lang="de-DE"/>
          </a:p>
        </p:txBody>
      </p:sp>
    </p:spTree>
    <p:extLst>
      <p:ext uri="{BB962C8B-B14F-4D97-AF65-F5344CB8AC3E}">
        <p14:creationId xmlns:p14="http://schemas.microsoft.com/office/powerpoint/2010/main" xmlns="" val="95738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θεραπεία συνίσταται σε</a:t>
            </a:r>
            <a:r>
              <a:rPr lang="el-GR" baseline="0" dirty="0" smtClean="0"/>
              <a:t> τοπικά και συστηματικά αντιιικά, καθώς και τοπικά στεροειδή για ελάττωση της καταστροφής λόγω της ανοσολογικής αντίγρασης.</a:t>
            </a:r>
          </a:p>
          <a:p>
            <a:endParaRPr lang="el-GR" baseline="0" dirty="0" smtClean="0"/>
          </a:p>
          <a:p>
            <a:r>
              <a:rPr lang="el-GR" baseline="0" dirty="0" smtClean="0"/>
              <a:t>Ας σημειωθεί ότι τα στεροειδή αντενδείνκυνται στη δενδριτική κερατίτιδα διότι αφενός η ανοσολογική απάντηση είναι κλινικά αμελητέα, δηλαδή δεν προκαλείται ουλή, αφετέρου τα στεροειδή θα επιμηκήνουν τη νόσο καθώς εμποδίζουν τον πολλαπλασιασμό και τη μετανάστευση των επιθηλιακών κυττάρων καθυστερώντας την επιθηλιοποιήση.</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23</a:t>
            </a:fld>
            <a:endParaRPr lang="de-DE"/>
          </a:p>
        </p:txBody>
      </p:sp>
    </p:spTree>
    <p:extLst>
      <p:ext uri="{BB962C8B-B14F-4D97-AF65-F5344CB8AC3E}">
        <p14:creationId xmlns:p14="http://schemas.microsoft.com/office/powerpoint/2010/main" xmlns="" val="1596674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de-DE" dirty="0" smtClean="0"/>
              <a:t>Κερατοεπιπεφυκίτιδα από Αδενοϊό (αλλιώς και ιογενής ή επιδημική) είναι σχετικά συχνή και εξαιρετικά μεταδοτική. Σπάνια μπορεί νά</a:t>
            </a:r>
            <a:r>
              <a:rPr lang="el-GR" altLang="de-DE" baseline="0" dirty="0" smtClean="0"/>
              <a:t> προκαλέσει επιδημία σε οφθαλμολογικά ιατρεία και κλινικές.</a:t>
            </a:r>
          </a:p>
          <a:p>
            <a:endParaRPr lang="el-GR" altLang="de-DE" baseline="0" dirty="0" smtClean="0"/>
          </a:p>
          <a:p>
            <a:r>
              <a:rPr lang="el-GR" altLang="de-DE" baseline="0" dirty="0" smtClean="0"/>
              <a:t>Αρχίζει ετερόπλευρα με χύμωση και υπεραιμία του επιπεφυκότα και των βλεφάρων, ενώ ο έτερος οφθαλμός ακολουθεί μετά από 3-4 ημέρες.</a:t>
            </a:r>
          </a:p>
          <a:p>
            <a:endParaRPr lang="el-GR" altLang="de-DE" baseline="0" dirty="0" smtClean="0"/>
          </a:p>
          <a:p>
            <a:r>
              <a:rPr lang="el-GR" altLang="de-DE" baseline="0" dirty="0" smtClean="0"/>
              <a:t>Μετά από 2 εβδομάδες, αφότου ο ιός κάνει τον κύκλο του, υποχωρεί.</a:t>
            </a:r>
          </a:p>
          <a:p>
            <a:endParaRPr lang="el-GR" altLang="de-DE" baseline="0" dirty="0" smtClean="0"/>
          </a:p>
          <a:p>
            <a:r>
              <a:rPr lang="el-GR" altLang="de-DE" baseline="0" dirty="0" smtClean="0"/>
              <a:t>Σπάνια ακολουθούν υποεπιθηλιακές θολερότητες στον κερατοειδή, οι οποίες ακόμα πιο σπάνια προκαλούν μείωση της όρασης</a:t>
            </a:r>
          </a:p>
          <a:p>
            <a:endParaRPr lang="el-GR" altLang="de-DE" baseline="0" dirty="0" smtClean="0"/>
          </a:p>
          <a:p>
            <a:endParaRPr lang="el-GR" altLang="de-DE" baseline="0" dirty="0" smtClean="0"/>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24</a:t>
            </a:fld>
            <a:endParaRPr lang="de-DE"/>
          </a:p>
        </p:txBody>
      </p:sp>
    </p:spTree>
    <p:extLst>
      <p:ext uri="{BB962C8B-B14F-4D97-AF65-F5344CB8AC3E}">
        <p14:creationId xmlns:p14="http://schemas.microsoft.com/office/powerpoint/2010/main" xmlns="" val="2925636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Στην οξεία φάση δίνουμε υποστηρικτικά κολλύριο </a:t>
            </a:r>
            <a:r>
              <a:rPr lang="en-US" dirty="0" err="1" smtClean="0"/>
              <a:t>Betadine</a:t>
            </a:r>
            <a:r>
              <a:rPr lang="en-US" baseline="0" dirty="0" smtClean="0"/>
              <a:t> 1% </a:t>
            </a:r>
            <a:r>
              <a:rPr lang="el-GR" baseline="0" dirty="0" smtClean="0"/>
              <a:t>και δεξαμεθαζόνης 0.1%.</a:t>
            </a:r>
          </a:p>
          <a:p>
            <a:r>
              <a:rPr lang="el-GR" baseline="0" dirty="0" smtClean="0"/>
              <a:t>Η υγιεινή των χεριών είναι πολύ σημαντική προκειμενου να μην κολλησουν άλλοι στο σπιτικό περιβάλλον του ασθενούς</a:t>
            </a:r>
          </a:p>
          <a:p>
            <a:endParaRPr lang="el-GR" baseline="0" dirty="0" smtClean="0"/>
          </a:p>
          <a:p>
            <a:r>
              <a:rPr lang="el-GR" baseline="0" dirty="0" smtClean="0"/>
              <a:t>Αν οι θολερότητες ενοχλούν την όραση μπορούμε να δώσουμε κολλύριο δεξαμεθαζόνης, κυκλοσπορίνης και να κάνουμε φωτοθεραπευτική κερατεκτομή εφόσον δεν υποχωρήσουν με κολλύρια.</a:t>
            </a:r>
          </a:p>
        </p:txBody>
      </p:sp>
      <p:sp>
        <p:nvSpPr>
          <p:cNvPr id="4" name="Slide Number Placeholder 3"/>
          <p:cNvSpPr>
            <a:spLocks noGrp="1"/>
          </p:cNvSpPr>
          <p:nvPr>
            <p:ph type="sldNum" sz="quarter" idx="10"/>
          </p:nvPr>
        </p:nvSpPr>
        <p:spPr/>
        <p:txBody>
          <a:bodyPr/>
          <a:lstStyle/>
          <a:p>
            <a:fld id="{7CBD0725-2A76-4DED-BA80-49CE8A6285AC}" type="slidenum">
              <a:rPr lang="de-DE" smtClean="0"/>
              <a:pPr/>
              <a:t>25</a:t>
            </a:fld>
            <a:endParaRPr lang="de-DE"/>
          </a:p>
        </p:txBody>
      </p:sp>
    </p:spTree>
    <p:extLst>
      <p:ext uri="{BB962C8B-B14F-4D97-AF65-F5344CB8AC3E}">
        <p14:creationId xmlns:p14="http://schemas.microsoft.com/office/powerpoint/2010/main" xmlns="" val="2968605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ακανθαμοιβάδα είναι ένα παρασιτο που βρίσκεται</a:t>
            </a:r>
            <a:r>
              <a:rPr lang="el-GR" baseline="0" dirty="0" smtClean="0"/>
              <a:t> στο νερό της βρύσης αλλά μέχρι και σε θήκες ΦΕ.</a:t>
            </a:r>
          </a:p>
          <a:p>
            <a:endParaRPr lang="el-GR" baseline="0" dirty="0" smtClean="0"/>
          </a:p>
          <a:p>
            <a:r>
              <a:rPr lang="el-GR" baseline="0" dirty="0" smtClean="0"/>
              <a:t>Η κερατίτιδα που προκαλεί αφορά κυρίως χρήστες ΦΕ, διαγιγνώσκεται αργά, πολλές φορές λόγω της ήπιας έναρξης που προσομοιάζει δενδριτική κερατίτιδα.</a:t>
            </a:r>
          </a:p>
          <a:p>
            <a:r>
              <a:rPr lang="el-GR" baseline="0" dirty="0" smtClean="0"/>
              <a:t>Χαρακτηριστικη είναι η δακτυλιοειδής διήθηση, η περινευρίτιδα και ο έντονος πόνος.</a:t>
            </a:r>
          </a:p>
          <a:p>
            <a:endParaRPr lang="el-GR" baseline="0" dirty="0" smtClean="0"/>
          </a:p>
          <a:p>
            <a:r>
              <a:rPr lang="el-GR" baseline="0" dirty="0" smtClean="0"/>
              <a:t>Η διάγνωση τίθεται με διάφορες τεχνικές, οι πιο απλές και αποτελεσματικές είναι η ομοεστιακή μικροσκόπηση και η λήψη ξέσματος για </a:t>
            </a:r>
            <a:r>
              <a:rPr lang="en-US" baseline="0" dirty="0" smtClean="0"/>
              <a:t>PCR</a:t>
            </a:r>
            <a:r>
              <a:rPr lang="el-GR" baseline="0" dirty="0" smtClean="0"/>
              <a:t> ακανθαμοιβάδας</a:t>
            </a:r>
          </a:p>
          <a:p>
            <a:endParaRPr lang="el-GR" baseline="0" dirty="0" smtClean="0"/>
          </a:p>
          <a:p>
            <a:r>
              <a:rPr lang="el-GR" baseline="0" dirty="0" smtClean="0"/>
              <a:t>Η θεραπεία είναι κολλύριο </a:t>
            </a:r>
            <a:r>
              <a:rPr lang="en-US" baseline="0" dirty="0" smtClean="0"/>
              <a:t>PHMB </a:t>
            </a:r>
            <a:r>
              <a:rPr lang="de-DE" baseline="0" dirty="0" smtClean="0"/>
              <a:t>(</a:t>
            </a:r>
            <a:r>
              <a:rPr lang="el-GR" baseline="0" dirty="0" smtClean="0"/>
              <a:t>αντιπαρασιτικό</a:t>
            </a:r>
            <a:r>
              <a:rPr lang="de-DE" baseline="0" dirty="0" smtClean="0"/>
              <a:t>)</a:t>
            </a:r>
            <a:r>
              <a:rPr lang="el-GR" baseline="0" dirty="0" smtClean="0"/>
              <a:t> για 12 μήνες, διότι η ακανθαμοιβάδα δημιουργεί κύστεις και μπορεί να υποτροπιάσει</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26</a:t>
            </a:fld>
            <a:endParaRPr lang="de-DE"/>
          </a:p>
        </p:txBody>
      </p:sp>
    </p:spTree>
    <p:extLst>
      <p:ext uri="{BB962C8B-B14F-4D97-AF65-F5344CB8AC3E}">
        <p14:creationId xmlns:p14="http://schemas.microsoft.com/office/powerpoint/2010/main" xmlns="" val="2783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Όταν</a:t>
            </a:r>
            <a:r>
              <a:rPr lang="el-GR" baseline="0" dirty="0" smtClean="0"/>
              <a:t> χτυπησει η πορτα του αγροτικού σας ιατρείου στις 2 τα μεσάνυχτα και δείτε κάποιον με πρησμενα τα βλέφαρα και δακρύροια να παραπονιέται ότι πονάει τραγικά, τότε πιθανώς να πρόκειται για  </a:t>
            </a:r>
            <a:r>
              <a:rPr lang="el-GR" altLang="de-DE" dirty="0" smtClean="0"/>
              <a:t>Φωτοηλεκτρική κερατίτιδα.</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de-D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altLang="de-DE" dirty="0" smtClean="0"/>
              <a:t>Στη</a:t>
            </a:r>
            <a:r>
              <a:rPr lang="el-GR" altLang="de-DE" baseline="0" dirty="0" smtClean="0"/>
              <a:t> σλ παρατηρούμε σ</a:t>
            </a:r>
            <a:r>
              <a:rPr lang="el-GR" altLang="de-DE" dirty="0" smtClean="0"/>
              <a:t>τικτή απόπτωση επιθηλίου λόγω τοξικής βλάβης του</a:t>
            </a:r>
            <a:r>
              <a:rPr lang="el-GR" altLang="de-DE" baseline="0" dirty="0" smtClean="0"/>
              <a:t> επιθηλίου </a:t>
            </a:r>
            <a:r>
              <a:rPr lang="el-GR" altLang="de-DE" dirty="0" smtClean="0"/>
              <a:t>από </a:t>
            </a:r>
            <a:r>
              <a:rPr lang="en-US" altLang="de-DE" dirty="0" smtClean="0"/>
              <a:t>UV</a:t>
            </a:r>
            <a:endParaRPr lang="el-GR" altLang="de-DE" dirty="0" smtClean="0"/>
          </a:p>
          <a:p>
            <a:endParaRPr lang="en-US" baseline="0" dirty="0" smtClean="0"/>
          </a:p>
          <a:p>
            <a:pPr marL="342900" lvl="1" indent="-342900" eaLnBrk="1" hangingPunct="1">
              <a:lnSpc>
                <a:spcPct val="90000"/>
              </a:lnSpc>
              <a:buClr>
                <a:schemeClr val="folHlink"/>
              </a:buClr>
              <a:buSzPct val="60000"/>
            </a:pPr>
            <a:r>
              <a:rPr lang="el-GR" altLang="de-DE" dirty="0" smtClean="0"/>
              <a:t>Θεραπεία:  αλοιφή </a:t>
            </a:r>
            <a:r>
              <a:rPr lang="en-US" altLang="de-DE" dirty="0" err="1" smtClean="0"/>
              <a:t>tobrex</a:t>
            </a:r>
            <a:r>
              <a:rPr lang="en-US" altLang="de-DE" dirty="0" smtClean="0"/>
              <a:t> </a:t>
            </a:r>
            <a:r>
              <a:rPr lang="el-GR" altLang="de-DE" dirty="0" smtClean="0"/>
              <a:t>και πιεστική επίδεση άμφω, επανεξέταση την άλλη μέρα</a:t>
            </a:r>
            <a:endParaRPr lang="de-DE" altLang="de-DE" sz="2400" dirty="0" smtClean="0"/>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27</a:t>
            </a:fld>
            <a:endParaRPr lang="de-DE"/>
          </a:p>
        </p:txBody>
      </p:sp>
    </p:spTree>
    <p:extLst>
      <p:ext uri="{BB962C8B-B14F-4D97-AF65-F5344CB8AC3E}">
        <p14:creationId xmlns:p14="http://schemas.microsoft.com/office/powerpoint/2010/main" xmlns="" val="4130389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γεροντότοξο είναι σχετικά συχνό</a:t>
            </a:r>
            <a:r>
              <a:rPr lang="el-GR" baseline="0" dirty="0" smtClean="0"/>
              <a:t> σ</a:t>
            </a:r>
            <a:r>
              <a:rPr lang="el-GR" dirty="0" smtClean="0"/>
              <a:t>ε μεγάλους ανθρώπους και δεν επηρεάζει την όραση.</a:t>
            </a:r>
          </a:p>
          <a:p>
            <a:endParaRPr lang="el-GR" dirty="0" smtClean="0"/>
          </a:p>
          <a:p>
            <a:r>
              <a:rPr lang="el-GR" dirty="0" smtClean="0"/>
              <a:t>Σε άτομα κάτω των 50 ετών πρέπει να γίνει άμεσα διερεύνηση</a:t>
            </a:r>
            <a:r>
              <a:rPr lang="el-GR" baseline="0" dirty="0" smtClean="0"/>
              <a:t> για αποκλεισμό δ</a:t>
            </a:r>
            <a:r>
              <a:rPr lang="el-GR" altLang="de-DE" dirty="0" smtClean="0"/>
              <a:t>υσλιπιδαιμίας.</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28</a:t>
            </a:fld>
            <a:endParaRPr lang="de-DE"/>
          </a:p>
        </p:txBody>
      </p:sp>
    </p:spTree>
    <p:extLst>
      <p:ext uri="{BB962C8B-B14F-4D97-AF65-F5344CB8AC3E}">
        <p14:creationId xmlns:p14="http://schemas.microsoft.com/office/powerpoint/2010/main" xmlns="" val="329484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l-GR" altLang="de-DE" dirty="0" smtClean="0"/>
              <a:t>Ως ταινιοειδή κερατοπάθεια εννοούμε την ε</a:t>
            </a:r>
            <a:r>
              <a:rPr lang="el-GR" altLang="de-DE" sz="1200" dirty="0" smtClean="0"/>
              <a:t>ναπόθεση ασβεστίου στη στιβάδα του </a:t>
            </a:r>
            <a:r>
              <a:rPr lang="en-US" altLang="de-DE" sz="1200" dirty="0" smtClean="0"/>
              <a:t>Bowman</a:t>
            </a:r>
            <a:r>
              <a:rPr lang="el-GR" altLang="de-DE" sz="1200" dirty="0" smtClean="0"/>
              <a:t> στην περιοχή της</a:t>
            </a:r>
            <a:r>
              <a:rPr lang="el-GR" altLang="de-DE" sz="1200" baseline="0" dirty="0" smtClean="0"/>
              <a:t> βλεφαρικής σχισμής</a:t>
            </a:r>
            <a:endParaRPr lang="en-US" altLang="de-DE" sz="1200" dirty="0" smtClean="0"/>
          </a:p>
          <a:p>
            <a:pPr eaLnBrk="1" hangingPunct="1">
              <a:lnSpc>
                <a:spcPct val="90000"/>
              </a:lnSpc>
            </a:pPr>
            <a:r>
              <a:rPr lang="el-GR" altLang="de-DE" sz="1200" dirty="0" smtClean="0"/>
              <a:t>Πρωτοπαθώς: υψηλά επίπεδα ασβεστίου στο αίμα (αμφοτερόπλευρα)</a:t>
            </a:r>
          </a:p>
          <a:p>
            <a:pPr eaLnBrk="1" hangingPunct="1">
              <a:lnSpc>
                <a:spcPct val="90000"/>
              </a:lnSpc>
            </a:pPr>
            <a:r>
              <a:rPr lang="el-GR" altLang="de-DE" sz="1200" dirty="0" smtClean="0"/>
              <a:t>Δευτεροπαθώς: μετά από οφθ. Επεμβάσεις (στον</a:t>
            </a:r>
            <a:r>
              <a:rPr lang="el-GR" altLang="de-DE" sz="1200" baseline="0" dirty="0" smtClean="0"/>
              <a:t> ογθαλμό που έχει χειρουργηθεί</a:t>
            </a:r>
            <a:r>
              <a:rPr lang="el-GR" altLang="de-DE" sz="1200" dirty="0" smtClean="0"/>
              <a:t>)</a:t>
            </a:r>
          </a:p>
          <a:p>
            <a:pPr eaLnBrk="1" hangingPunct="1">
              <a:lnSpc>
                <a:spcPct val="90000"/>
              </a:lnSpc>
            </a:pPr>
            <a:r>
              <a:rPr lang="el-GR" altLang="de-DE" sz="1200" dirty="0" smtClean="0"/>
              <a:t>Μπορεί να αφαιρεθεί με απόξεση ή </a:t>
            </a:r>
            <a:r>
              <a:rPr lang="en-US" altLang="de-DE" sz="1200" dirty="0" smtClean="0"/>
              <a:t>laser</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29</a:t>
            </a:fld>
            <a:endParaRPr lang="de-DE"/>
          </a:p>
        </p:txBody>
      </p:sp>
    </p:spTree>
    <p:extLst>
      <p:ext uri="{BB962C8B-B14F-4D97-AF65-F5344CB8AC3E}">
        <p14:creationId xmlns:p14="http://schemas.microsoft.com/office/powerpoint/2010/main" xmlns="" val="37858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r>
              <a:rPr lang="el-GR" baseline="0" dirty="0" smtClean="0"/>
              <a:t> κερατοειδής νευρώνεται από το οφθαλμικό νεύρο.</a:t>
            </a:r>
          </a:p>
          <a:p>
            <a:r>
              <a:rPr lang="el-GR" baseline="0" dirty="0" smtClean="0"/>
              <a:t>Ξεχωρίζουμε το υποεπιθηλιακό νευρικό πλέγμα</a:t>
            </a:r>
            <a:r>
              <a:rPr lang="en-US" baseline="0" dirty="0" smtClean="0"/>
              <a:t>,</a:t>
            </a:r>
            <a:r>
              <a:rPr lang="de-DE" baseline="0" dirty="0" smtClean="0"/>
              <a:t> </a:t>
            </a:r>
            <a:r>
              <a:rPr lang="el-GR" baseline="0" dirty="0" smtClean="0"/>
              <a:t>το οποίο είναι το πιο πυκνό αισθητικό πλέγμα στον οργανισμό.</a:t>
            </a:r>
          </a:p>
          <a:p>
            <a:r>
              <a:rPr lang="el-GR" baseline="0" dirty="0" smtClean="0"/>
              <a:t>Γιαυτόν το λόγο και μια εκδορά στο επιθήλιο προκαλεί μεγάλο πόνο εωσότου κλείσει. </a:t>
            </a:r>
          </a:p>
          <a:p>
            <a:pPr>
              <a:lnSpc>
                <a:spcPct val="80000"/>
              </a:lnSpc>
              <a:buFont typeface="Times New Roman" pitchFamily="18" charset="0"/>
              <a:buNone/>
              <a:defRPr/>
            </a:pPr>
            <a:r>
              <a:rPr lang="el-GR" altLang="de-DE" sz="2800" kern="0" dirty="0" smtClean="0"/>
              <a:t>Η νεύρωση είναι απαραίτητη για ομοιόσταση κερατοειδούς</a:t>
            </a:r>
            <a:r>
              <a:rPr lang="el-GR" altLang="de-DE" sz="2800" kern="0" baseline="0" dirty="0" smtClean="0"/>
              <a:t> και συγκεκριμένα για το α</a:t>
            </a:r>
            <a:r>
              <a:rPr lang="el-GR" altLang="de-DE" kern="0" dirty="0" smtClean="0">
                <a:cs typeface="Arial" charset="0"/>
              </a:rPr>
              <a:t>ντανακλαστικό κερατοειδούς, την παραγωγή δακρύων και τη</a:t>
            </a:r>
            <a:r>
              <a:rPr lang="el-GR" altLang="de-DE" kern="0" baseline="0" dirty="0" smtClean="0">
                <a:cs typeface="Arial" charset="0"/>
              </a:rPr>
              <a:t> </a:t>
            </a:r>
            <a:r>
              <a:rPr lang="el-GR" altLang="de-DE" kern="0" dirty="0" smtClean="0">
                <a:cs typeface="Arial" charset="0"/>
              </a:rPr>
              <a:t>θρέψη επιθηλίου</a:t>
            </a:r>
          </a:p>
          <a:p>
            <a:pPr>
              <a:lnSpc>
                <a:spcPct val="80000"/>
              </a:lnSpc>
              <a:buFont typeface="Times New Roman" pitchFamily="18" charset="0"/>
              <a:buNone/>
              <a:defRPr/>
            </a:pPr>
            <a:r>
              <a:rPr lang="el-GR" kern="0" dirty="0" smtClean="0">
                <a:cs typeface="Arial" charset="0"/>
              </a:rPr>
              <a:t>Από κλινικής πλευράς,</a:t>
            </a:r>
            <a:r>
              <a:rPr lang="el-GR" kern="0" baseline="0" dirty="0" smtClean="0">
                <a:cs typeface="Arial" charset="0"/>
              </a:rPr>
              <a:t> αξίζει να ειπωθεί ότι ο ιός του απλού έρπη είναι νευροτροπικός και όταν προσβάλει το υποεπιθηλιακό πλέγμα προκαλεί υπαισθησία ή και αναισθησία του κερατοειδούς</a:t>
            </a:r>
            <a:r>
              <a:rPr lang="el-GR" kern="1200" baseline="0" dirty="0" smtClean="0">
                <a:cs typeface="+mn-cs"/>
              </a:rPr>
              <a:t>.</a:t>
            </a:r>
            <a:endParaRPr lang="el-GR" kern="0" baseline="0" dirty="0" smtClean="0">
              <a:cs typeface="Arial" charset="0"/>
            </a:endParaRPr>
          </a:p>
        </p:txBody>
      </p:sp>
      <p:sp>
        <p:nvSpPr>
          <p:cNvPr id="4" name="Slide Number Placeholder 3"/>
          <p:cNvSpPr>
            <a:spLocks noGrp="1"/>
          </p:cNvSpPr>
          <p:nvPr>
            <p:ph type="sldNum" sz="quarter" idx="10"/>
          </p:nvPr>
        </p:nvSpPr>
        <p:spPr/>
        <p:txBody>
          <a:bodyPr/>
          <a:lstStyle/>
          <a:p>
            <a:fld id="{7CBD0725-2A76-4DED-BA80-49CE8A6285AC}" type="slidenum">
              <a:rPr lang="de-DE" smtClean="0"/>
              <a:pPr/>
              <a:t>3</a:t>
            </a:fld>
            <a:endParaRPr lang="de-DE"/>
          </a:p>
        </p:txBody>
      </p:sp>
    </p:spTree>
    <p:extLst>
      <p:ext uri="{BB962C8B-B14F-4D97-AF65-F5344CB8AC3E}">
        <p14:creationId xmlns:p14="http://schemas.microsoft.com/office/powerpoint/2010/main" xmlns="" val="3594114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Στην </a:t>
            </a:r>
            <a:r>
              <a:rPr lang="en-US" baseline="0" dirty="0" smtClean="0"/>
              <a:t>C. </a:t>
            </a:r>
            <a:r>
              <a:rPr lang="en-US" baseline="0" dirty="0" err="1" smtClean="0"/>
              <a:t>verticillata</a:t>
            </a:r>
            <a:r>
              <a:rPr lang="en-US" baseline="0" dirty="0" smtClean="0"/>
              <a:t> </a:t>
            </a:r>
            <a:r>
              <a:rPr lang="el-GR" baseline="0" dirty="0" smtClean="0"/>
              <a:t>παρατηρούμε καφέ χρωματισμό του επιθηλίου σε σχήμα δίνης.</a:t>
            </a:r>
          </a:p>
          <a:p>
            <a:endParaRPr lang="el-GR" baseline="0" dirty="0" smtClean="0"/>
          </a:p>
          <a:p>
            <a:r>
              <a:rPr lang="el-GR" baseline="0" dirty="0" smtClean="0"/>
              <a:t>Παρουσιάζεται σε χρόνια θεραπεία με αμιοδαρόνη και άλλα φάρμακα και δεν επηρεάζει την όραση.</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30</a:t>
            </a:fld>
            <a:endParaRPr lang="de-DE"/>
          </a:p>
        </p:txBody>
      </p:sp>
    </p:spTree>
    <p:extLst>
      <p:ext uri="{BB962C8B-B14F-4D97-AF65-F5344CB8AC3E}">
        <p14:creationId xmlns:p14="http://schemas.microsoft.com/office/powerpoint/2010/main" xmlns="" val="3463613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Οι δυστροφίες του στρώματος του κερατοειδούς είναι κληρονομικές παθήσεις των κερατοκυττάρων</a:t>
            </a:r>
            <a:r>
              <a:rPr lang="el-GR" baseline="0" dirty="0" smtClean="0"/>
              <a:t> που προκαλούν παραγωγή παθολογικής μεσοκυττάριας ουσίας, η οποία συσσωρεύεται και κάποια στιγμή μπορεί να καταστήσει αναγκαία τη μεταμόσχευση κερατοειδούς (για την τεχνική βλ. Θεραπευτική κερατοπλαστική)</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31</a:t>
            </a:fld>
            <a:endParaRPr lang="de-DE"/>
          </a:p>
        </p:txBody>
      </p:sp>
    </p:spTree>
    <p:extLst>
      <p:ext uri="{BB962C8B-B14F-4D97-AF65-F5344CB8AC3E}">
        <p14:creationId xmlns:p14="http://schemas.microsoft.com/office/powerpoint/2010/main" xmlns="" val="57182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de-DE" sz="1200" dirty="0" smtClean="0"/>
              <a:t>Ο κερατόκωνος είναι</a:t>
            </a:r>
            <a:r>
              <a:rPr lang="el-GR" altLang="de-DE" sz="1200" baseline="0" dirty="0" smtClean="0"/>
              <a:t> ε</a:t>
            </a:r>
            <a:r>
              <a:rPr lang="el-GR" altLang="de-DE" sz="1200" dirty="0" smtClean="0"/>
              <a:t>κτατική πάθηση κερατοειδούς και αρχίζει</a:t>
            </a:r>
            <a:r>
              <a:rPr lang="el-GR" altLang="de-DE" sz="1200" baseline="0" dirty="0" smtClean="0"/>
              <a:t> κατά κανόνα στην </a:t>
            </a:r>
            <a:r>
              <a:rPr lang="el-GR" altLang="de-DE" sz="1200" dirty="0" smtClean="0"/>
              <a:t>εφηβεία με παράκεντρη εστιακή </a:t>
            </a:r>
            <a:r>
              <a:rPr lang="el-GR" altLang="de-DE" sz="1200" b="1" i="1" dirty="0" smtClean="0"/>
              <a:t>αύ</a:t>
            </a:r>
            <a:r>
              <a:rPr lang="el-GR" altLang="de-DE" sz="1200" b="1" i="1" dirty="0" smtClean="0">
                <a:sym typeface="Wingdings" pitchFamily="2" charset="2"/>
              </a:rPr>
              <a:t>ξηση της καμπυλότητας και σύστοιχη λέπτυνση του στρώματος  </a:t>
            </a:r>
            <a:r>
              <a:rPr lang="de-DE" altLang="de-DE" sz="1200" dirty="0" smtClean="0">
                <a:sym typeface="Wingdings" pitchFamily="2" charset="2"/>
              </a:rPr>
              <a:t>„</a:t>
            </a:r>
            <a:r>
              <a:rPr lang="el-GR" altLang="de-DE" sz="1200" dirty="0" smtClean="0">
                <a:sym typeface="Wingdings" pitchFamily="2" charset="2"/>
              </a:rPr>
              <a:t>κώνος</a:t>
            </a:r>
            <a:r>
              <a:rPr lang="de-DE" altLang="de-DE" sz="1200" dirty="0" smtClean="0">
                <a:sym typeface="Wingdings" pitchFamily="2" charset="2"/>
              </a:rPr>
              <a:t>“</a:t>
            </a:r>
            <a:endParaRPr lang="el-GR" altLang="de-DE" sz="1200" dirty="0" smtClean="0">
              <a:sym typeface="Wingdings" pitchFamily="2" charset="2"/>
            </a:endParaRPr>
          </a:p>
          <a:p>
            <a:endParaRPr lang="el-GR" altLang="de-DE" sz="1200" dirty="0" smtClean="0"/>
          </a:p>
          <a:p>
            <a:r>
              <a:rPr lang="el-GR" altLang="de-DE" sz="1200" dirty="0" smtClean="0"/>
              <a:t>Είναι Συχνός!: 1:2000</a:t>
            </a:r>
          </a:p>
          <a:p>
            <a:endParaRPr lang="el-GR" altLang="de-DE" sz="1200" dirty="0" smtClean="0">
              <a:solidFill>
                <a:schemeClr val="bg1"/>
              </a:solidFill>
            </a:endParaRPr>
          </a:p>
          <a:p>
            <a:pPr eaLnBrk="1" hangingPunct="1"/>
            <a:r>
              <a:rPr lang="el-GR" altLang="de-DE" sz="1200" dirty="0" smtClean="0"/>
              <a:t>Παρουσιάζεται συχνότερα σε οικογένειες</a:t>
            </a:r>
            <a:r>
              <a:rPr lang="el-GR" altLang="de-DE" sz="1200" baseline="0" dirty="0" smtClean="0"/>
              <a:t> με κερατόκωνο, σε σύνδρομο</a:t>
            </a:r>
            <a:r>
              <a:rPr lang="de-DE" altLang="de-DE" sz="1200" dirty="0" smtClean="0"/>
              <a:t> Down</a:t>
            </a:r>
            <a:r>
              <a:rPr lang="el-GR" altLang="de-DE" sz="1200" dirty="0" smtClean="0"/>
              <a:t>, ατοπία</a:t>
            </a:r>
            <a:r>
              <a:rPr lang="el-GR" altLang="de-DE" sz="1200" baseline="0" dirty="0" smtClean="0"/>
              <a:t> και</a:t>
            </a:r>
            <a:r>
              <a:rPr lang="el-GR" altLang="de-DE" sz="1200" dirty="0" smtClean="0"/>
              <a:t> αλλεργικής επιπεφυκίτιδα.</a:t>
            </a:r>
          </a:p>
          <a:p>
            <a:pPr eaLnBrk="1" hangingPunct="1"/>
            <a:endParaRPr lang="el-GR" sz="1200" dirty="0" smtClean="0"/>
          </a:p>
        </p:txBody>
      </p:sp>
      <p:sp>
        <p:nvSpPr>
          <p:cNvPr id="4" name="Slide Number Placeholder 3"/>
          <p:cNvSpPr>
            <a:spLocks noGrp="1"/>
          </p:cNvSpPr>
          <p:nvPr>
            <p:ph type="sldNum" sz="quarter" idx="10"/>
          </p:nvPr>
        </p:nvSpPr>
        <p:spPr/>
        <p:txBody>
          <a:bodyPr/>
          <a:lstStyle/>
          <a:p>
            <a:fld id="{7CBD0725-2A76-4DED-BA80-49CE8A6285AC}" type="slidenum">
              <a:rPr lang="de-DE" smtClean="0"/>
              <a:pPr/>
              <a:t>32</a:t>
            </a:fld>
            <a:endParaRPr lang="de-DE"/>
          </a:p>
        </p:txBody>
      </p:sp>
    </p:spTree>
    <p:extLst>
      <p:ext uri="{BB962C8B-B14F-4D97-AF65-F5344CB8AC3E}">
        <p14:creationId xmlns:p14="http://schemas.microsoft.com/office/powerpoint/2010/main" xmlns="" val="265902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sz="1200" dirty="0" smtClean="0"/>
              <a:t>Οι ασθενείς</a:t>
            </a:r>
            <a:r>
              <a:rPr lang="el-GR" sz="1200" baseline="0" dirty="0" smtClean="0"/>
              <a:t> </a:t>
            </a:r>
            <a:r>
              <a:rPr lang="el-GR" sz="1200" dirty="0" smtClean="0"/>
              <a:t>πρέπει να λαμβάνουν την οδηγία να μην τρίβουν τα μάτια τους καθώς αυτό προδιαθέτει</a:t>
            </a:r>
            <a:r>
              <a:rPr lang="el-GR" sz="1200" baseline="0" dirty="0" smtClean="0"/>
              <a:t> σε εξέλιξη</a:t>
            </a:r>
            <a:r>
              <a:rPr lang="en-US" sz="1200" baseline="0" dirty="0" smtClean="0"/>
              <a:t>.</a:t>
            </a:r>
          </a:p>
          <a:p>
            <a:pPr eaLnBrk="1" hangingPunct="1"/>
            <a:endParaRPr lang="de-DE" dirty="0" smtClean="0"/>
          </a:p>
          <a:p>
            <a:r>
              <a:rPr lang="el-GR" dirty="0" smtClean="0"/>
              <a:t>Π</a:t>
            </a:r>
            <a:r>
              <a:rPr lang="el-GR" baseline="0" dirty="0" smtClean="0"/>
              <a:t>αρακολουθούνται με τοπογραφία κερατοειδούς και σε περίπτωση εξέλιξης αναστέλλεται η εξέλιξη.</a:t>
            </a:r>
          </a:p>
          <a:p>
            <a:endParaRPr lang="el-GR" baseline="0" dirty="0" smtClean="0"/>
          </a:p>
          <a:p>
            <a:r>
              <a:rPr lang="el-GR" baseline="0" smtClean="0"/>
              <a:t>Σπάνια ο κώνος είναι τόσο κυρτός που δεν είναι εφικτή η εφαρμογή ΦΕ οπότε και γίνεται αναγκαία η μεταμόσχευση κερατοειδούς.</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33</a:t>
            </a:fld>
            <a:endParaRPr lang="de-DE"/>
          </a:p>
        </p:txBody>
      </p:sp>
    </p:spTree>
    <p:extLst>
      <p:ext uri="{BB962C8B-B14F-4D97-AF65-F5344CB8AC3E}">
        <p14:creationId xmlns:p14="http://schemas.microsoft.com/office/powerpoint/2010/main" xmlns="" val="290195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Ιστολογικά ο κερατοειδής</a:t>
            </a:r>
            <a:r>
              <a:rPr lang="el-GR" baseline="0" dirty="0" smtClean="0"/>
              <a:t> αποτελείται από το επιθήλιο, το στρώμα και το ενδοθήλιο.</a:t>
            </a:r>
            <a:endParaRPr lang="en-US" baseline="0" dirty="0" smtClean="0"/>
          </a:p>
          <a:p>
            <a:r>
              <a:rPr lang="el-GR" baseline="0" dirty="0" smtClean="0"/>
              <a:t>Όπου το επιθήλιο βρίσκεται σε επαφή με τη δακρυική στιβάδα και το ενδοθήλιο με το υδατοειδές υγρό.</a:t>
            </a:r>
          </a:p>
          <a:p>
            <a:endParaRPr lang="el-GR" baseline="0" dirty="0" smtClean="0"/>
          </a:p>
          <a:p>
            <a:r>
              <a:rPr lang="el-GR" baseline="0" dirty="0" smtClean="0"/>
              <a:t>Το επιθήλιο είναι 5στιβο, πλακώδες, μη κερατινομοιημένο και προστατεύει το στρώμα από μικρόβια.</a:t>
            </a:r>
          </a:p>
          <a:p>
            <a:endParaRPr lang="el-GR" baseline="0" dirty="0" smtClean="0"/>
          </a:p>
          <a:p>
            <a:r>
              <a:rPr lang="el-GR" baseline="0" dirty="0" smtClean="0"/>
              <a:t>Το στρώμα αποτελείται από πολλές λεπτές στιβάδες παράλληλων ινιδίων κολλαγόνου (250 πετάλια)</a:t>
            </a:r>
          </a:p>
          <a:p>
            <a:r>
              <a:rPr lang="el-GR" baseline="0" dirty="0" smtClean="0"/>
              <a:t>Το κάθε πετάλιο ξεκινάει στο σκληροκερατοειδές όριο και τελειώνει στο απέναντι πλευρά. Τα πετάλια έχουν σχεδόν κάθετη διάταξη μεταξύ τους.</a:t>
            </a:r>
          </a:p>
          <a:p>
            <a:endParaRPr lang="el-GR" baseline="0" dirty="0" smtClean="0"/>
          </a:p>
          <a:p>
            <a:r>
              <a:rPr lang="el-GR" baseline="0" dirty="0" smtClean="0"/>
              <a:t>Ανάμεσα στα πετάλια βρίσκονται τα κερατοκύτταρα (βλέπουμε τους μαλρόστενους πυρτήνες στην εικόνα)</a:t>
            </a:r>
          </a:p>
          <a:p>
            <a:r>
              <a:rPr lang="el-GR" baseline="0" dirty="0" smtClean="0"/>
              <a:t>Τα κερατοκύτταρα παράγουν τη διάμεση ουσία στου στρώματος και είναι απαραίτητα για την ομοιόστασή του.</a:t>
            </a:r>
          </a:p>
          <a:p>
            <a:r>
              <a:rPr lang="el-GR" baseline="0" dirty="0" smtClean="0"/>
              <a:t>Τα πρόσθια 20 μικρά του στρώματος αν κοιτάξετε δεν έχουν κύτταρα. Αυτή είναι η στιβάδα του Β</a:t>
            </a:r>
            <a:r>
              <a:rPr lang="en-US" baseline="0" dirty="0" err="1" smtClean="0"/>
              <a:t>owman</a:t>
            </a:r>
            <a:r>
              <a:rPr lang="el-GR" baseline="0" dirty="0" smtClean="0"/>
              <a:t> και εκεί βρίσκεται η μέγιστη πυκνότητα των κολλαγόνων ινιδίων.</a:t>
            </a:r>
          </a:p>
          <a:p>
            <a:endParaRPr lang="el-GR" baseline="0" dirty="0" smtClean="0"/>
          </a:p>
          <a:p>
            <a:endParaRPr lang="el-GR" baseline="0" dirty="0" smtClean="0"/>
          </a:p>
          <a:p>
            <a:r>
              <a:rPr lang="el-GR" baseline="0" dirty="0" smtClean="0"/>
              <a:t>Το στρώμα, εκτός από τη μηχανική σταθερότητα που προσφέρει, δίνει και στον κερατοειδή την κυρτότητά του, επομένως είναι σημαντικό για τη διάθλαση του φωτός</a:t>
            </a:r>
          </a:p>
          <a:p>
            <a:endParaRPr lang="el-GR" baseline="0" dirty="0" smtClean="0"/>
          </a:p>
          <a:p>
            <a:endParaRPr lang="el-GR" baseline="0" dirty="0" smtClean="0"/>
          </a:p>
          <a:p>
            <a:r>
              <a:rPr lang="el-GR" baseline="0" dirty="0" smtClean="0"/>
              <a:t>Το ενδοθήλιο είναι ένα μονόστιβο επιθήλιο, το οποίο είναι καθοριστικό για την ομοιόσταση της ενυδάτωσης του στρώματος. Λόγω αρνητικής κολλοειδωσμοτικής πίεσης, το υδατοειδές υγρό περνά διαμέσου του μεσοκυττάριου χώρου το ενδοθήλιο, ενώ τα ενδοθηλιακά κύτταρα επαναπροωθούν μέρος του υγρού από το στρώμα στον πρόσθιο θάλαμο διαμέσου των κυτταρικών μεμβρανών τους. Έτσι διατηρείται η φυσιολογική μικροαρχιτεκτονική των πεταλίων.</a:t>
            </a:r>
          </a:p>
          <a:p>
            <a:r>
              <a:rPr lang="el-GR" baseline="0" dirty="0" smtClean="0"/>
              <a:t>Σε περίπτωση που υπάρχει αέπάρκεια του ενδο΄θηλίου, πχ λόγω απώλειας μεγάλου αριθμού κυττάρων κατά τη διάρκει επάμβασης καταρράκτη, ο μεσοκυττάριοσ χώρος γεμίζει με υδατοειδές και η απόσταση των κολαγόνων ινιδίων μεταξύ τους μεγαλώνει, με αποτάλεσμα τη σκέδαση του φωτός και την απώλεια της διάυγειας του κερατοειδούς</a:t>
            </a:r>
          </a:p>
          <a:p>
            <a:endParaRPr lang="el-GR" baseline="0" dirty="0" smtClean="0"/>
          </a:p>
          <a:p>
            <a:r>
              <a:rPr lang="el-GR" baseline="0" dirty="0" smtClean="0"/>
              <a:t>Επίσης, το ενδοθήλιο παράγει τη βασική του μεμβράνη, τη Δεσκεμέτειο μεμβράνη, η οποία είναι ανθεκτική σε (ήπια) τάση αλλά και ελαστική, έτσι ώστε να μπορεί με μία λαβίδα να αποκολληθεί από το στρώμα. Αυτή η ιδιότητα μας επιτρέπει να αποκολλήσουμε προσεκτικά το ενδοθήλιο απο τον κερατοειδή πτωματικού δότη και να πραγματοποιήσουμε επιλεκτική μεταμόσχευση κερατοειδικού ενδοθηλιου σε περιπτώσεις με θόλωση λόγω ανεπάρκειας ενδοθηλίου. Η επέμβαση αυτή ονομάζεται μεταμόσχευση Δεσκεμετείου ενδοθηλίου κερατοειδού</a:t>
            </a:r>
            <a:r>
              <a:rPr lang="en-US" baseline="0" dirty="0" smtClean="0"/>
              <a:t>(Descemet membrane endothelial keratoplasty</a:t>
            </a:r>
            <a:r>
              <a:rPr lang="el-GR" baseline="0" dirty="0" smtClean="0"/>
              <a:t>)</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Τόσο η παράλληλη διάταξη των ινιδίων του κολλαγόνου</a:t>
            </a:r>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4</a:t>
            </a:fld>
            <a:endParaRPr lang="de-DE"/>
          </a:p>
        </p:txBody>
      </p:sp>
    </p:spTree>
    <p:extLst>
      <p:ext uri="{BB962C8B-B14F-4D97-AF65-F5344CB8AC3E}">
        <p14:creationId xmlns:p14="http://schemas.microsoft.com/office/powerpoint/2010/main" xmlns="" val="147455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Το δακρυικό φιλμ αποτελείται από έξω προς τα μέσα από τις εξής στιβάδες</a:t>
            </a:r>
          </a:p>
          <a:p>
            <a:pPr marL="228600" indent="-228600">
              <a:buAutoNum type="arabicPeriod"/>
            </a:pPr>
            <a:r>
              <a:rPr lang="el-GR" baseline="0" dirty="0" smtClean="0"/>
              <a:t>Την λιπιδική στιβάδα, οποία εμποδίζει την εξάτμιση της υδαρούς και παράγεται στους αδένες του μ στους ταρσούς (βλ. βλεφαρίτιδα)</a:t>
            </a:r>
          </a:p>
          <a:p>
            <a:pPr marL="228600" indent="-228600">
              <a:buAutoNum type="arabicPeriod"/>
            </a:pPr>
            <a:r>
              <a:rPr lang="el-GR" baseline="0" dirty="0" smtClean="0"/>
              <a:t>Τη υδαρή στ., η οποιά παράγεται από τον δακρθικοι αδένα ο οποίος βρίσκεται στην εσω πλευρά του βλεφάρου άνω κροταφικά (βλ. Σύνδρομο Σγογκρεν)</a:t>
            </a:r>
          </a:p>
          <a:p>
            <a:pPr marL="228600" indent="-228600">
              <a:buAutoNum type="arabicPeriod"/>
            </a:pPr>
            <a:r>
              <a:rPr lang="el-GR" baseline="0" dirty="0" smtClean="0"/>
              <a:t>Και τη βλεννώδη, η οποία κολλάει την υδαρή στιβάδα στις μικρολάχνες του επιθηλίου και παράγεται στα καλυκοειδή κύτταρα του επιπεφυκότα (βλ. Χημικό έγκαυμα, οφθαλμικό πεμφογοειδές)</a:t>
            </a:r>
          </a:p>
          <a:p>
            <a:pPr marL="0" indent="0">
              <a:buNone/>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Τα δάκρυα</a:t>
            </a:r>
            <a:r>
              <a:rPr lang="el-GR" baseline="0" dirty="0" smtClean="0"/>
              <a:t> καλύπτουν το επιθήλιο του κερατοειδούς και βρίσκονται σε επαφή με τον αέρα.</a:t>
            </a:r>
          </a:p>
          <a:p>
            <a:pPr marL="0" indent="0">
              <a:buNone/>
            </a:pPr>
            <a:endParaRPr lang="el-GR" baseline="0" dirty="0" smtClean="0"/>
          </a:p>
          <a:p>
            <a:pPr marL="0" indent="0">
              <a:buNone/>
            </a:pPr>
            <a:r>
              <a:rPr lang="el-GR" baseline="0" dirty="0" smtClean="0"/>
              <a:t>Στο </a:t>
            </a:r>
            <a:r>
              <a:rPr lang="en-US" baseline="0" dirty="0" smtClean="0"/>
              <a:t>interface </a:t>
            </a:r>
            <a:r>
              <a:rPr lang="el-GR" baseline="0" dirty="0" smtClean="0"/>
              <a:t>αέρα-δακρύων λαμβάνει χώρα η μέγιστη διάθλαση του φωτός στο οπτικό σύστημα του οφθαλμού.</a:t>
            </a:r>
          </a:p>
          <a:p>
            <a:pPr marL="0" indent="0">
              <a:buNone/>
            </a:pPr>
            <a:r>
              <a:rPr lang="el-GR" baseline="0" dirty="0" smtClean="0"/>
              <a:t>Να θυμηθούμε:</a:t>
            </a:r>
          </a:p>
          <a:p>
            <a:pPr marL="0" indent="0">
              <a:buNone/>
            </a:pPr>
            <a:r>
              <a:rPr lang="el-GR" baseline="0" dirty="0" smtClean="0"/>
              <a:t>Η διαθλαστική ιχύς ενός φακού εξαρτάται από την καμουλότυτά της (όσο πιο κυρτός  τόσο πιο δυνατός ο φακός) και τη διαφορά δείκτη διάθλασης των οπτικών μέσων που χωρίζει ο φακός (πχ αέρας-γυαλί). Στον οφθαλμό η μέγιστη διαφορά του δείκτη διάθλασης απαντάται στο </a:t>
            </a:r>
            <a:r>
              <a:rPr lang="en-US" baseline="0" dirty="0" smtClean="0"/>
              <a:t>interface </a:t>
            </a:r>
            <a:r>
              <a:rPr lang="el-GR" baseline="0" dirty="0" smtClean="0"/>
              <a:t>αέρα-δακρύων.</a:t>
            </a:r>
          </a:p>
          <a:p>
            <a:pPr marL="0" indent="0">
              <a:buNone/>
            </a:pPr>
            <a:endParaRPr lang="el-GR" baseline="0" dirty="0" smtClean="0"/>
          </a:p>
          <a:p>
            <a:pPr marL="0" indent="0">
              <a:buNone/>
            </a:pPr>
            <a:r>
              <a:rPr lang="el-GR" baseline="0" dirty="0" smtClean="0"/>
              <a:t>Τέλος, η διαθλαστική ισχύς μετριέται σε διοπτρίες. Μία διοπτρία είναι το αντίστροφο κλάσμα της απόσταση του φακού έως το εστιακό σημείο, δηλαδή το σημείο που συγκεντρώνει τις ακτίνες. Ένας φακός που συγκεντρώνει το φως σε απόσταση ½ μέτρου έχει διαθλαστική ισχύ 2 διοπτρίες. </a:t>
            </a:r>
          </a:p>
          <a:p>
            <a:pPr marL="0" indent="0">
              <a:buNone/>
            </a:pPr>
            <a:endParaRPr lang="el-GR" baseline="0" dirty="0" smtClean="0">
              <a:solidFill>
                <a:schemeClr val="bg1">
                  <a:lumMod val="85000"/>
                </a:schemeClr>
              </a:solidFill>
            </a:endParaRPr>
          </a:p>
          <a:p>
            <a:pPr marL="0" indent="0">
              <a:buNone/>
            </a:pPr>
            <a:r>
              <a:rPr lang="el-GR" b="0" strike="sngStrike" baseline="0" dirty="0" smtClean="0">
                <a:solidFill>
                  <a:schemeClr val="bg1">
                    <a:lumMod val="65000"/>
                  </a:schemeClr>
                </a:solidFill>
              </a:rPr>
              <a:t>Ο κερατοειδής έχει δύο επιφάνειες οπου διαθλάται το φως. Την πρόσθια (</a:t>
            </a:r>
            <a:r>
              <a:rPr lang="en-US" b="0" strike="sngStrike" baseline="0" dirty="0" smtClean="0">
                <a:solidFill>
                  <a:schemeClr val="bg1">
                    <a:lumMod val="65000"/>
                  </a:schemeClr>
                </a:solidFill>
              </a:rPr>
              <a:t>49</a:t>
            </a:r>
            <a:r>
              <a:rPr lang="de-DE" b="0" strike="sngStrike" baseline="0" dirty="0" smtClean="0">
                <a:solidFill>
                  <a:schemeClr val="bg1">
                    <a:lumMod val="65000"/>
                  </a:schemeClr>
                </a:solidFill>
              </a:rPr>
              <a:t>D</a:t>
            </a:r>
            <a:r>
              <a:rPr lang="el-GR" b="0" strike="sngStrike" baseline="0" dirty="0" smtClean="0">
                <a:solidFill>
                  <a:schemeClr val="bg1">
                    <a:lumMod val="65000"/>
                  </a:schemeClr>
                </a:solidFill>
              </a:rPr>
              <a:t>, αέρας-δακρυα)</a:t>
            </a:r>
            <a:r>
              <a:rPr lang="de-DE" b="0" strike="sngStrike" baseline="0" dirty="0" smtClean="0">
                <a:solidFill>
                  <a:schemeClr val="bg1">
                    <a:lumMod val="65000"/>
                  </a:schemeClr>
                </a:solidFill>
              </a:rPr>
              <a:t> </a:t>
            </a:r>
            <a:r>
              <a:rPr lang="el-GR" b="0" strike="sngStrike" baseline="0" dirty="0" smtClean="0">
                <a:solidFill>
                  <a:schemeClr val="bg1">
                    <a:lumMod val="65000"/>
                  </a:schemeClr>
                </a:solidFill>
              </a:rPr>
              <a:t>και την οπίσθια (-6</a:t>
            </a:r>
            <a:r>
              <a:rPr lang="en-US" b="0" strike="sngStrike" baseline="0" dirty="0" smtClean="0">
                <a:solidFill>
                  <a:schemeClr val="bg1">
                    <a:lumMod val="65000"/>
                  </a:schemeClr>
                </a:solidFill>
              </a:rPr>
              <a:t>D</a:t>
            </a:r>
            <a:r>
              <a:rPr lang="el-GR" b="0" strike="sngStrike" baseline="0" dirty="0" smtClean="0">
                <a:solidFill>
                  <a:schemeClr val="bg1">
                    <a:lumMod val="65000"/>
                  </a:schemeClr>
                </a:solidFill>
              </a:rPr>
              <a:t>, ενδοθήλιο-υδατοειδές υγρό). </a:t>
            </a:r>
          </a:p>
          <a:p>
            <a:pPr marL="0" indent="0">
              <a:buNone/>
            </a:pPr>
            <a:r>
              <a:rPr lang="el-GR" baseline="0" dirty="0" smtClean="0"/>
              <a:t>Η συνολική διαθλαστική ισχύς του κερατοειδούς  είναι περίπου 43</a:t>
            </a:r>
            <a:r>
              <a:rPr lang="en-US" baseline="0" dirty="0" smtClean="0"/>
              <a:t>D</a:t>
            </a:r>
            <a:r>
              <a:rPr lang="el-GR" baseline="0" dirty="0" smtClean="0"/>
              <a:t>. Αντίστοιχα του κρυσταλλοειδούς δακού είναι 20</a:t>
            </a:r>
            <a:r>
              <a:rPr lang="en-US" baseline="0" dirty="0" smtClean="0"/>
              <a:t>D</a:t>
            </a:r>
            <a:r>
              <a:rPr lang="el-GR" baseline="0" dirty="0" smtClean="0"/>
              <a:t>.</a:t>
            </a:r>
          </a:p>
          <a:p>
            <a:pPr marL="0" indent="0">
              <a:buNone/>
            </a:pPr>
            <a:endParaRPr lang="el-GR" baseline="0" dirty="0" smtClean="0"/>
          </a:p>
          <a:p>
            <a:pPr marL="0" indent="0">
              <a:buNone/>
            </a:pPr>
            <a:r>
              <a:rPr lang="el-GR" baseline="0" dirty="0" smtClean="0"/>
              <a:t>Σε κάθε βλεφαρισμό τα δάκρυα μοιράζονται ομοιογενώς πάνω στην οφθαλμική επιφάνεια παρέχοντας μία στιλπνη ομοιγενή επιφάνεια για τη βέλτιστη διάθλαση του φωτός.</a:t>
            </a:r>
          </a:p>
          <a:p>
            <a:pPr marL="0" indent="0">
              <a:buNone/>
            </a:pPr>
            <a:endParaRPr lang="el-GR" baseline="0" dirty="0" smtClean="0"/>
          </a:p>
          <a:p>
            <a:pPr marL="0" indent="0">
              <a:buNone/>
            </a:pPr>
            <a:r>
              <a:rPr lang="el-GR" baseline="0" dirty="0" smtClean="0"/>
              <a:t>Στο σύνδορμο ξηρού οφθαλμού, όπου είτε η ποσότητα είτε η σύσταση των δακρύων είναι παθολογική, δημιουργούνται κατά τόπους στεγνές περιοχές όπου το επιθήλιο είναι εκτεθειμένο στον αέρα με αποτέλεσμα το φως να σκεδάζεται και να θολώνει την όραση. </a:t>
            </a:r>
          </a:p>
          <a:p>
            <a:pPr marL="0" indent="0">
              <a:buNone/>
            </a:pPr>
            <a:endParaRPr lang="el-GR" baseline="0" dirty="0" smtClean="0"/>
          </a:p>
          <a:p>
            <a:pPr marL="0" indent="0">
              <a:buNone/>
            </a:pPr>
            <a:r>
              <a:rPr lang="el-GR" baseline="0" dirty="0" smtClean="0"/>
              <a:t>Χαρακτηριστικό της διαταραχής της όρασης επί εδάφους ξηρού οφθαλμού είναι ότι μετά τον βλεφαρισμό η όραση αποκαθίσταται, έστω και για λίγα δευτερόλεπτα.</a:t>
            </a:r>
          </a:p>
        </p:txBody>
      </p:sp>
      <p:sp>
        <p:nvSpPr>
          <p:cNvPr id="4" name="Slide Number Placeholder 3"/>
          <p:cNvSpPr>
            <a:spLocks noGrp="1"/>
          </p:cNvSpPr>
          <p:nvPr>
            <p:ph type="sldNum" sz="quarter" idx="10"/>
          </p:nvPr>
        </p:nvSpPr>
        <p:spPr/>
        <p:txBody>
          <a:bodyPr/>
          <a:lstStyle/>
          <a:p>
            <a:fld id="{7CBD0725-2A76-4DED-BA80-49CE8A6285AC}" type="slidenum">
              <a:rPr lang="de-DE" smtClean="0"/>
              <a:pPr/>
              <a:t>5</a:t>
            </a:fld>
            <a:endParaRPr lang="de-DE"/>
          </a:p>
        </p:txBody>
      </p:sp>
    </p:spTree>
    <p:extLst>
      <p:ext uri="{BB962C8B-B14F-4D97-AF65-F5344CB8AC3E}">
        <p14:creationId xmlns:p14="http://schemas.microsoft.com/office/powerpoint/2010/main" xmlns="" val="43528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Συνοπτικά, ο κερατοειδής</a:t>
            </a:r>
            <a:r>
              <a:rPr lang="el-GR" baseline="0" dirty="0" smtClean="0"/>
              <a:t> προστατεύει το περιεχόμενο του οφθαλμού</a:t>
            </a:r>
          </a:p>
          <a:p>
            <a:r>
              <a:rPr lang="el-GR" baseline="0" dirty="0" smtClean="0"/>
              <a:t>Είναι διαφανής και επιτρέπει την είσοδο του φωτός στον οφθαλμό</a:t>
            </a:r>
          </a:p>
          <a:p>
            <a:r>
              <a:rPr lang="el-GR" baseline="0" dirty="0" smtClean="0"/>
              <a:t>Είναι ο δυνατότερος φακός του οπτικού συστήματος του οφθαλμού</a:t>
            </a:r>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6</a:t>
            </a:fld>
            <a:endParaRPr lang="de-DE"/>
          </a:p>
        </p:txBody>
      </p:sp>
    </p:spTree>
    <p:extLst>
      <p:ext uri="{BB962C8B-B14F-4D97-AF65-F5344CB8AC3E}">
        <p14:creationId xmlns:p14="http://schemas.microsoft.com/office/powerpoint/2010/main" xmlns="" val="156898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Ας</a:t>
            </a:r>
            <a:r>
              <a:rPr lang="el-GR" baseline="0" dirty="0" smtClean="0"/>
              <a:t> περάσουμε στην κλινική εξέταση του κερατοειδούς</a:t>
            </a:r>
          </a:p>
          <a:p>
            <a:endParaRPr lang="el-GR" baseline="0" dirty="0" smtClean="0"/>
          </a:p>
          <a:p>
            <a:r>
              <a:rPr lang="el-GR" baseline="0" dirty="0" smtClean="0"/>
              <a:t>Απλή επισκόπηση με τη βοήθεια φωτεινής πηγής μας επιτρέπει να εκτιμήσουμε τη διαύγεια (ανάλογα με το αν φαίνονται οι λεπτομέρειες της ίριδας), της ύπαρξη λευκής διήθησης (όπως στην κερατίτιδα) ή ουλής (όπως μετά από κερατίτιδα ή τραύμα).</a:t>
            </a:r>
          </a:p>
          <a:p>
            <a:endParaRPr lang="el-GR" baseline="0" dirty="0" smtClean="0"/>
          </a:p>
          <a:p>
            <a:r>
              <a:rPr lang="el-GR" baseline="0" dirty="0" smtClean="0"/>
              <a:t>Ωστόσο η μέθοδος επιλογής όταν θέλουμε να εκτιμήσουμε τον κερατοειδή είναι η βιομικροσκόπηση, δηλαδή η εξέτασή του με τη σχισμοειδή λυχνία.</a:t>
            </a:r>
          </a:p>
          <a:p>
            <a:endParaRPr lang="el-GR" baseline="0" dirty="0" smtClean="0"/>
          </a:p>
          <a:p>
            <a:r>
              <a:rPr lang="el-GR" baseline="0" dirty="0" smtClean="0"/>
              <a:t>Να θυμηθούμε ότι η σλ είναι ένα διόφθαλμο μικροσκόπιο (δηλαδή σε αντίθεση με μονόφθαλμο μικροσκόποιο μας δίνει την αίσθηση του βάθους)</a:t>
            </a:r>
          </a:p>
          <a:p>
            <a:r>
              <a:rPr lang="el-GR" baseline="0" dirty="0" smtClean="0"/>
              <a:t>Η ιδιεταιρότητα της σλ είναι ότι μπορούμε να αλλάξουμε το πλάτος της δέσμης φωτός που προβάλεται στον οφθαλμό από 8 χιλιοστά (που το χρησιμοποιούμε για μια αδρή επισκόπηση) σε 0.1 χιλιοστό (που το χρησιμοποιούμε για να εκτιμήσουμε τα διαφανή μέσα του οφθαλμού σε εγκάρσια ή οπτική τομή)</a:t>
            </a:r>
          </a:p>
          <a:p>
            <a:endParaRPr lang="el-GR" baseline="0" dirty="0" smtClean="0"/>
          </a:p>
          <a:p>
            <a:r>
              <a:rPr lang="el-GR" baseline="0" dirty="0" smtClean="0"/>
              <a:t>Με την οπτική τομή μπορούμε να εκτιμήσουμε το σχήμα και τη διαύγεια του κεραοειδούς καθώς και το βάθος μίας βλάβης.</a:t>
            </a:r>
          </a:p>
          <a:p>
            <a:endParaRPr lang="el-GR" baseline="0" dirty="0" smtClean="0"/>
          </a:p>
          <a:p>
            <a:r>
              <a:rPr lang="el-GR" dirty="0" smtClean="0"/>
              <a:t>Αν κάνουμε ενστάλλξη</a:t>
            </a:r>
            <a:r>
              <a:rPr lang="el-GR" baseline="0" dirty="0" smtClean="0"/>
              <a:t> κολλυρίου </a:t>
            </a:r>
            <a:r>
              <a:rPr lang="el-GR" altLang="de-DE" dirty="0" smtClean="0"/>
              <a:t>φλουορεσκε</a:t>
            </a:r>
            <a:r>
              <a:rPr lang="el-GR" altLang="de-DE" dirty="0" smtClean="0">
                <a:latin typeface="+mn-lt"/>
              </a:rPr>
              <a:t>ΐ</a:t>
            </a:r>
            <a:r>
              <a:rPr lang="el-GR" altLang="de-DE" dirty="0" smtClean="0"/>
              <a:t>νης</a:t>
            </a:r>
            <a:r>
              <a:rPr lang="el-GR" altLang="de-DE" baseline="0" dirty="0" smtClean="0"/>
              <a:t> στον οφθαλμό και φωτίσουμε με μπλέ φίλτρο της σλ μπορούμε να δούμε ξεκάθαρα τις περιοχές του στρώμα είναι εκτεθειμένο γιατί η υδρόφιλη </a:t>
            </a:r>
            <a:r>
              <a:rPr lang="el-GR" altLang="de-DE" dirty="0" smtClean="0"/>
              <a:t>φλουορεσκε</a:t>
            </a:r>
            <a:r>
              <a:rPr lang="el-GR" altLang="de-DE" dirty="0" smtClean="0">
                <a:latin typeface="+mn-lt"/>
              </a:rPr>
              <a:t>ΐ</a:t>
            </a:r>
            <a:r>
              <a:rPr lang="el-GR" altLang="de-DE" dirty="0" smtClean="0"/>
              <a:t>νη</a:t>
            </a:r>
            <a:r>
              <a:rPr lang="el-GR" altLang="de-DE" baseline="0" dirty="0" smtClean="0"/>
              <a:t> χρωματίζει το κολλαγόνο αλλά όχι τα φωσφολιπίδια της μεμβράνης των επιθηλιακών κυττάρων</a:t>
            </a:r>
          </a:p>
          <a:p>
            <a:endParaRPr lang="el-GR" baseline="0" dirty="0" smtClean="0"/>
          </a:p>
          <a:p>
            <a:r>
              <a:rPr lang="el-GR" baseline="0" dirty="0" smtClean="0"/>
              <a:t>Τέλος, στρίβοντας το βαμβάκι ενός βαμβακοφόρου στυλεού και κάνοντάς το μυτερό μπορούμε να εκτιμήσουμε την αισθητικότητα τους κερατοειδούς  στη σλ γαργαλώντας την κατώτερη περιφέρρεια του κερατοειδούς ενώ ο ασθενής έχει στραμμένο το βλέμμα προς τα πάνω.</a:t>
            </a:r>
          </a:p>
          <a:p>
            <a:endParaRPr lang="el-GR" baseline="0" dirty="0" smtClean="0"/>
          </a:p>
          <a:p>
            <a:r>
              <a:rPr lang="el-GR" baseline="0" dirty="0" smtClean="0"/>
              <a:t>Σε ποιά κλινική οντότητα θα έχουμε υπαισθησία;</a:t>
            </a:r>
          </a:p>
          <a:p>
            <a:endParaRPr lang="el-GR" baseline="0" dirty="0" smtClean="0"/>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7</a:t>
            </a:fld>
            <a:endParaRPr lang="de-DE"/>
          </a:p>
        </p:txBody>
      </p:sp>
    </p:spTree>
    <p:extLst>
      <p:ext uri="{BB962C8B-B14F-4D97-AF65-F5344CB8AC3E}">
        <p14:creationId xmlns:p14="http://schemas.microsoft.com/office/powerpoint/2010/main" xmlns="" val="262912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Καμπυλότητα</a:t>
            </a:r>
            <a:r>
              <a:rPr lang="el-GR" baseline="0" dirty="0" smtClean="0"/>
              <a:t> ή κυρτότητα της πρόσθιας επιφάνειας του κερατοειδούς μπορεί να μετρηθεί αντικειμενικά προκειμένου να διαπιστωθεί αν κάποιος πάσχει από κερατόκωνο.</a:t>
            </a:r>
          </a:p>
          <a:p>
            <a:r>
              <a:rPr lang="el-GR" baseline="0" dirty="0" smtClean="0"/>
              <a:t>Η εξελισσόμενη εστιακή αύξηση της καμπυλότητας του κερατοειδούς με σύστοιχη μείωση του πάχους είναι συχνή, 1/2000, ξεκινάει στην εφηβεία και μπορεί να προχωρήσει σε βαθμό που η διαταραχή της διάθλασης (μζωπικός αστιγματισμός) να μη μπορεί να διορθωθεί με γυαλιά ή φακούς επαφής. </a:t>
            </a:r>
          </a:p>
          <a:p>
            <a:endParaRPr lang="el-GR" baseline="0" dirty="0" smtClean="0"/>
          </a:p>
          <a:p>
            <a:r>
              <a:rPr lang="el-GR" baseline="0" dirty="0" smtClean="0"/>
              <a:t>Η διάγνωση του κερατόκωνου σε πρώιμο στάδιο γίνεται με την τοπογραφία κερατοειδούς που βασίζεται στην αρχή της κερατοσκοπίας.</a:t>
            </a:r>
          </a:p>
          <a:p>
            <a:r>
              <a:rPr lang="el-GR" baseline="0" dirty="0" smtClean="0"/>
              <a:t>Ο ασθενής κοιτάει ευθεία στο μηχάνημα, το οποίο προβάλλει ομόκεντρους φωτεινούς κύκλους πάνω στη δακρυική στιβάδα και τους φωτογραφίζει. Στη συνέχεια, με βάση την απόσταση ανάμεσα στους διαδοχικούς κύκλους, υπολογίζει την καμπυλότητα του κερατοειδούς και την αποδίδει σε έγχρωμο χάρτη, όπου κάθε χρώμα αντιστοιχεί σε μία καμπυλότητα.</a:t>
            </a:r>
          </a:p>
          <a:p>
            <a:endParaRPr lang="el-GR" baseline="0" dirty="0" smtClean="0"/>
          </a:p>
          <a:p>
            <a:r>
              <a:rPr lang="el-GR" baseline="0" dirty="0" smtClean="0"/>
              <a:t>Για λόγους στην ανάγνωση για τους οφθαλμιάτρους που δε χρησιμοποιούμε στην καθημερινή πράξη τον όρο της ακτίνας καμπυλότητας, η καμπυλότητα αποδίδεται με τη διαθλαστική ισχύ στην οποία αντιστοιχεί.</a:t>
            </a:r>
          </a:p>
          <a:p>
            <a:endParaRPr lang="el-GR" baseline="0" dirty="0" smtClean="0"/>
          </a:p>
          <a:p>
            <a:r>
              <a:rPr lang="el-GR" baseline="0" dirty="0" smtClean="0"/>
              <a:t>Δεξιά βλέπουμε τη χρωματική κλίμακα . Όσο πιο κυρτός ο κερατοειδής, τόσο πιο θερμά, προς το κόκκινο, τα χρώματα. Όσο πιο επίπεδος, τόσο πιο ψυχρά. Μπορούμε να το θυμόμαστε ως τη μπλε θάλασσα που είναι επίπεδη.</a:t>
            </a:r>
          </a:p>
          <a:p>
            <a:endParaRPr lang="el-GR" baseline="0" dirty="0" smtClean="0"/>
          </a:p>
          <a:p>
            <a:r>
              <a:rPr lang="el-GR" baseline="0" dirty="0" smtClean="0"/>
              <a:t>Δεξιά βλέπουμε δυο χάρτες, έναν πράσινο και έναν κόκκινο.</a:t>
            </a:r>
          </a:p>
          <a:p>
            <a:r>
              <a:rPr lang="el-GR" baseline="0" dirty="0" smtClean="0"/>
              <a:t>Ας δούμε τον πάνω. Τι διαθλαστική ισχύ έχει το κέντρο περίπου; 41,5-43, δηλαδή φυσιολογικός κερρατοειδής.</a:t>
            </a:r>
          </a:p>
          <a:p>
            <a:r>
              <a:rPr lang="el-GR" baseline="0" dirty="0" smtClean="0"/>
              <a:t>Ο κάτω; Κόκκινος, περίπου 50</a:t>
            </a:r>
            <a:r>
              <a:rPr lang="en-US" baseline="0" dirty="0" smtClean="0"/>
              <a:t>D, </a:t>
            </a:r>
            <a:r>
              <a:rPr lang="el-GR" baseline="0" dirty="0" smtClean="0"/>
              <a:t>που μας δείχνει ότι πάσχει από κερατόκωνο</a:t>
            </a:r>
          </a:p>
          <a:p>
            <a:endParaRPr lang="el-GR" baseline="0" dirty="0" smtClean="0"/>
          </a:p>
          <a:p>
            <a:endParaRPr lang="el-GR" baseline="0" dirty="0" smtClean="0"/>
          </a:p>
          <a:p>
            <a:endParaRPr lang="el-GR" baseline="0" dirty="0" smtClean="0"/>
          </a:p>
          <a:p>
            <a:endParaRPr lang="el-GR" baseline="0" dirty="0" smtClean="0"/>
          </a:p>
          <a:p>
            <a:endParaRPr lang="el-GR" baseline="0" dirty="0" smtClean="0"/>
          </a:p>
          <a:p>
            <a:endParaRPr lang="de-DE" dirty="0"/>
          </a:p>
        </p:txBody>
      </p:sp>
      <p:sp>
        <p:nvSpPr>
          <p:cNvPr id="4" name="Slide Number Placeholder 3"/>
          <p:cNvSpPr>
            <a:spLocks noGrp="1"/>
          </p:cNvSpPr>
          <p:nvPr>
            <p:ph type="sldNum" sz="quarter" idx="10"/>
          </p:nvPr>
        </p:nvSpPr>
        <p:spPr/>
        <p:txBody>
          <a:bodyPr/>
          <a:lstStyle/>
          <a:p>
            <a:fld id="{7CBD0725-2A76-4DED-BA80-49CE8A6285AC}" type="slidenum">
              <a:rPr lang="de-DE" smtClean="0"/>
              <a:pPr/>
              <a:t>8</a:t>
            </a:fld>
            <a:endParaRPr lang="de-DE"/>
          </a:p>
        </p:txBody>
      </p:sp>
    </p:spTree>
    <p:extLst>
      <p:ext uri="{BB962C8B-B14F-4D97-AF65-F5344CB8AC3E}">
        <p14:creationId xmlns:p14="http://schemas.microsoft.com/office/powerpoint/2010/main" xmlns="" val="75829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Διάφορα</a:t>
            </a:r>
            <a:r>
              <a:rPr lang="el-GR" baseline="0" dirty="0" smtClean="0"/>
              <a:t> μηχανήματα μπορούν να μετρήσουν το πάχος του κερατοειδούς, όπως το μηχάνημα που μετράει τη διάθλαση του οφθαλμού, το αυτόματο διαθλασίμετρο ή και το ενδοθηλιακό μικροσκόπιο, το οποίο φωτογραφίζει αν φας ένα πολύ μικρό τμήμα του κερατοειδικού ενδοθηλίου. Με βάση αυτήν την φωτογραφία μπορούμε να δούμε ποιοτικά χαρακτηριστικά του ενδοθηλίου, το οποίο φυσιολογικά είναι ένα μωσαϊκό από ισομεγέθη εξαγωνικά κύτταρα</a:t>
            </a:r>
          </a:p>
          <a:p>
            <a:endParaRPr lang="el-GR" baseline="0" dirty="0" smtClean="0"/>
          </a:p>
          <a:p>
            <a:r>
              <a:rPr lang="el-GR" baseline="0" dirty="0" smtClean="0"/>
              <a:t>Αντίθετα, όταν έχουν χαθεί ενδοθηλιακά κύτταρα πχ στα πλαίσια επέμβασης καταρράκτη, παρατηρείται διακύμανση στο μέγεθος και σχήμα των κυττάρων, την οποία ονομάζουμε πολυμεγεθισμό και πολυμορφισμό (καμία σχέση με γενετική!).</a:t>
            </a:r>
          </a:p>
          <a:p>
            <a:r>
              <a:rPr lang="el-GR" baseline="0" dirty="0" smtClean="0"/>
              <a:t>Αυτά αλλά και την πυκνότητα των κυττάρων σε αριθμό κυττάρων ανά τετραγωνικό χιλιοστό, τα υπολογίζει το μικροσκόπιο και μας επιτρέπουν να ποσοτικοποιήσουμε τον βαθμό «υγείας» του ενδοθηλίου.</a:t>
            </a:r>
          </a:p>
          <a:p>
            <a:r>
              <a:rPr lang="el-GR" baseline="0" dirty="0" smtClean="0"/>
              <a:t>Την ενδοθηλιακή μικροσκόπηση τη χρησιμοποιούμε συχνά στην παρακολούθηση της πορείας μοσχευμάτων κερατοειδούς.</a:t>
            </a:r>
          </a:p>
          <a:p>
            <a:endParaRPr lang="el-GR" baseline="0" dirty="0" smtClean="0"/>
          </a:p>
        </p:txBody>
      </p:sp>
      <p:sp>
        <p:nvSpPr>
          <p:cNvPr id="4" name="Slide Number Placeholder 3"/>
          <p:cNvSpPr>
            <a:spLocks noGrp="1"/>
          </p:cNvSpPr>
          <p:nvPr>
            <p:ph type="sldNum" sz="quarter" idx="10"/>
          </p:nvPr>
        </p:nvSpPr>
        <p:spPr/>
        <p:txBody>
          <a:bodyPr/>
          <a:lstStyle/>
          <a:p>
            <a:fld id="{7CBD0725-2A76-4DED-BA80-49CE8A6285AC}" type="slidenum">
              <a:rPr lang="de-DE" smtClean="0"/>
              <a:pPr/>
              <a:t>9</a:t>
            </a:fld>
            <a:endParaRPr lang="de-DE"/>
          </a:p>
        </p:txBody>
      </p:sp>
    </p:spTree>
    <p:extLst>
      <p:ext uri="{BB962C8B-B14F-4D97-AF65-F5344CB8AC3E}">
        <p14:creationId xmlns:p14="http://schemas.microsoft.com/office/powerpoint/2010/main" xmlns="" val="125948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146878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84637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561037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lipArt Placeholder 3"/>
          <p:cNvSpPr>
            <a:spLocks noGrp="1"/>
          </p:cNvSpPr>
          <p:nvPr>
            <p:ph type="clipArt" sz="half" idx="2"/>
          </p:nvPr>
        </p:nvSpPr>
        <p:spPr>
          <a:xfrm>
            <a:off x="5145088" y="2017713"/>
            <a:ext cx="3810000" cy="4114800"/>
          </a:xfrm>
        </p:spPr>
        <p:txBody>
          <a:bodyPr/>
          <a:lstStyle/>
          <a:p>
            <a:pPr lvl="0"/>
            <a:endParaRPr lang="de-DE"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xmlns="" val="163668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41665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193807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6102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317478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206387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32421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142043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A15C2-FA1D-4C8A-A485-589C82B3BF1A}" type="datetimeFigureOut">
              <a:rPr lang="de-DE" smtClean="0"/>
              <a:pPr/>
              <a:t>05.04.2020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178469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A15C2-FA1D-4C8A-A485-589C82B3BF1A}" type="datetimeFigureOut">
              <a:rPr lang="de-DE" smtClean="0"/>
              <a:pPr/>
              <a:t>05.04.2020</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C8970-14AC-43BC-BB66-59296ED94246}" type="slidenum">
              <a:rPr lang="de-DE" smtClean="0"/>
              <a:pPr/>
              <a:t>‹#›</a:t>
            </a:fld>
            <a:endParaRPr lang="de-DE"/>
          </a:p>
        </p:txBody>
      </p:sp>
    </p:spTree>
    <p:extLst>
      <p:ext uri="{BB962C8B-B14F-4D97-AF65-F5344CB8AC3E}">
        <p14:creationId xmlns:p14="http://schemas.microsoft.com/office/powerpoint/2010/main" xmlns="" val="404908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1.wav"/><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2.wav"/><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425" y="2060848"/>
            <a:ext cx="7772400" cy="1470025"/>
          </a:xfrm>
        </p:spPr>
        <p:txBody>
          <a:bodyPr/>
          <a:lstStyle/>
          <a:p>
            <a:r>
              <a:rPr lang="el-GR" altLang="de-DE" b="1" dirty="0" smtClean="0">
                <a:effectLst>
                  <a:outerShdw blurRad="38100" dist="38100" dir="2700000" algn="tl">
                    <a:srgbClr val="000000">
                      <a:alpha val="43137"/>
                    </a:srgbClr>
                  </a:outerShdw>
                </a:effectLst>
              </a:rPr>
              <a:t>Παθήσεις Κερατοειδούς</a:t>
            </a:r>
            <a:endParaRPr lang="de-DE"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31640" y="3429000"/>
            <a:ext cx="6400800" cy="2088232"/>
          </a:xfrm>
        </p:spPr>
        <p:txBody>
          <a:bodyPr>
            <a:noAutofit/>
          </a:bodyPr>
          <a:lstStyle/>
          <a:p>
            <a:r>
              <a:rPr lang="el-GR" sz="2800" dirty="0" smtClean="0">
                <a:solidFill>
                  <a:schemeClr val="tx1"/>
                </a:solidFill>
              </a:rPr>
              <a:t>Κωνσταντίνος Δρούτσας</a:t>
            </a:r>
          </a:p>
          <a:p>
            <a:r>
              <a:rPr lang="el-GR" sz="2800" dirty="0" smtClean="0">
                <a:solidFill>
                  <a:schemeClr val="tx1"/>
                </a:solidFill>
              </a:rPr>
              <a:t>Επ. Καθηγητής</a:t>
            </a:r>
          </a:p>
          <a:p>
            <a:r>
              <a:rPr lang="el-GR" sz="2800" dirty="0" smtClean="0">
                <a:solidFill>
                  <a:schemeClr val="tx1"/>
                </a:solidFill>
              </a:rPr>
              <a:t>Ά Οφθαλμολογική Κλινική Ε.Κ.Π.Α.</a:t>
            </a:r>
          </a:p>
          <a:p>
            <a:r>
              <a:rPr lang="el-GR" sz="2800" dirty="0" smtClean="0">
                <a:solidFill>
                  <a:schemeClr val="tx1"/>
                </a:solidFill>
              </a:rPr>
              <a:t>04/2020</a:t>
            </a:r>
            <a:endParaRPr lang="de-DE" sz="2800" dirty="0">
              <a:solidFill>
                <a:schemeClr val="tx1"/>
              </a:solidFill>
            </a:endParaRPr>
          </a:p>
        </p:txBody>
      </p:sp>
      <p:pic>
        <p:nvPicPr>
          <p:cNvPr id="7" name="~PP579.WAV">
            <a:hlinkClick r:id="" action="ppaction://media"/>
          </p:cNvPr>
          <p:cNvPicPr>
            <a:picLocks noRot="1" noChangeAspect="1"/>
          </p:cNvPicPr>
          <p:nvPr>
            <a:wavAudioFile r:embed="rId1" name="~PP579.WAV"/>
          </p:nvPr>
        </p:nvPicPr>
        <p:blipFill>
          <a:blip r:embed="rId4"/>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711058629"/>
      </p:ext>
    </p:extLst>
  </p:cSld>
  <p:clrMapOvr>
    <a:masterClrMapping/>
  </p:clrMapOvr>
  <p:transition advTm="48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617538"/>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Μικροβιακές κερατίτιδες</a:t>
            </a:r>
            <a:endParaRPr lang="de-DE" altLang="de-DE" dirty="0"/>
          </a:p>
        </p:txBody>
      </p:sp>
      <p:sp>
        <p:nvSpPr>
          <p:cNvPr id="3" name="Rectangle 3"/>
          <p:cNvSpPr txBox="1">
            <a:spLocks noChangeArrowheads="1"/>
          </p:cNvSpPr>
          <p:nvPr/>
        </p:nvSpPr>
        <p:spPr>
          <a:xfrm>
            <a:off x="3131840" y="2017713"/>
            <a:ext cx="3743623" cy="27797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altLang="de-DE" sz="2800" dirty="0" smtClean="0"/>
              <a:t>Βακτήρια</a:t>
            </a:r>
            <a:endParaRPr lang="de-DE" altLang="de-DE" sz="2800" dirty="0" smtClean="0"/>
          </a:p>
          <a:p>
            <a:r>
              <a:rPr lang="el-GR" altLang="de-DE" sz="2800" dirty="0" smtClean="0"/>
              <a:t>Ιοί</a:t>
            </a:r>
          </a:p>
          <a:p>
            <a:r>
              <a:rPr lang="el-GR" altLang="de-DE" sz="2800" dirty="0"/>
              <a:t>Μ</a:t>
            </a:r>
            <a:r>
              <a:rPr lang="el-GR" altLang="de-DE" sz="2800" dirty="0" smtClean="0"/>
              <a:t>ύκητες</a:t>
            </a:r>
            <a:endParaRPr lang="de-DE" altLang="de-DE" sz="2800" dirty="0" smtClean="0"/>
          </a:p>
          <a:p>
            <a:r>
              <a:rPr lang="el-GR" altLang="de-DE" sz="2800" dirty="0" smtClean="0"/>
              <a:t>Πρωτόζωα</a:t>
            </a:r>
            <a:endParaRPr lang="de-DE" altLang="de-DE" sz="2800" dirty="0"/>
          </a:p>
        </p:txBody>
      </p:sp>
    </p:spTree>
    <p:extLst>
      <p:ext uri="{BB962C8B-B14F-4D97-AF65-F5344CB8AC3E}">
        <p14:creationId xmlns:p14="http://schemas.microsoft.com/office/powerpoint/2010/main" xmlns="" val="4055594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43338" y="-58319"/>
            <a:ext cx="5080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Παθοφυσιολογία</a:t>
            </a:r>
            <a:endParaRPr lang="de-DE" altLang="de-DE" dirty="0"/>
          </a:p>
        </p:txBody>
      </p:sp>
      <p:sp>
        <p:nvSpPr>
          <p:cNvPr id="3" name="Rectangle 3"/>
          <p:cNvSpPr txBox="1">
            <a:spLocks noChangeArrowheads="1"/>
          </p:cNvSpPr>
          <p:nvPr/>
        </p:nvSpPr>
        <p:spPr>
          <a:xfrm>
            <a:off x="2328211" y="1084681"/>
            <a:ext cx="4684713" cy="27003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lnSpc>
                <a:spcPct val="90000"/>
              </a:lnSpc>
              <a:buFont typeface="+mj-lt"/>
              <a:buAutoNum type="arabicPeriod"/>
            </a:pPr>
            <a:r>
              <a:rPr lang="el-GR" altLang="de-DE" sz="2400" dirty="0" smtClean="0"/>
              <a:t>Επιθηλιακό έλλειμμα</a:t>
            </a:r>
            <a:endParaRPr lang="de-DE" altLang="de-DE" sz="2400" dirty="0" smtClean="0"/>
          </a:p>
          <a:p>
            <a:pPr marL="914400" lvl="1" indent="-457200">
              <a:lnSpc>
                <a:spcPct val="90000"/>
              </a:lnSpc>
              <a:buFont typeface="+mj-lt"/>
              <a:buAutoNum type="arabicPeriod"/>
            </a:pPr>
            <a:r>
              <a:rPr lang="el-GR" altLang="de-DE" sz="2400" dirty="0" smtClean="0"/>
              <a:t>Διήθηση</a:t>
            </a:r>
          </a:p>
          <a:p>
            <a:pPr marL="914400" lvl="1" indent="-457200">
              <a:lnSpc>
                <a:spcPct val="90000"/>
              </a:lnSpc>
              <a:buFont typeface="+mj-lt"/>
              <a:buAutoNum type="arabicPeriod"/>
            </a:pPr>
            <a:r>
              <a:rPr lang="el-GR" altLang="de-DE" sz="2400" dirty="0" smtClean="0"/>
              <a:t>Υπόπυο</a:t>
            </a:r>
            <a:endParaRPr lang="de-DE" altLang="de-DE" sz="2400" dirty="0" smtClean="0"/>
          </a:p>
          <a:p>
            <a:pPr marL="914400" lvl="1" indent="-457200">
              <a:lnSpc>
                <a:spcPct val="90000"/>
              </a:lnSpc>
              <a:buFont typeface="+mj-lt"/>
              <a:buAutoNum type="arabicPeriod"/>
            </a:pPr>
            <a:r>
              <a:rPr lang="el-GR" altLang="de-DE" sz="2400" dirty="0" smtClean="0"/>
              <a:t>Διάτρηση/ πρόπτωση ίριδας</a:t>
            </a:r>
          </a:p>
          <a:p>
            <a:pPr marL="914400" lvl="1" indent="-457200">
              <a:lnSpc>
                <a:spcPct val="90000"/>
              </a:lnSpc>
              <a:buFont typeface="+mj-lt"/>
              <a:buAutoNum type="arabicPeriod"/>
            </a:pPr>
            <a:r>
              <a:rPr lang="el-GR" altLang="de-DE" sz="2400" dirty="0" smtClean="0"/>
              <a:t>Ενδοφθαλμίτιδα ή ουλή</a:t>
            </a:r>
            <a:endParaRPr lang="de-DE" altLang="de-DE" sz="2400" dirty="0"/>
          </a:p>
        </p:txBody>
      </p:sp>
      <p:pic>
        <p:nvPicPr>
          <p:cNvPr id="4" name="Picture 4" descr="D:\Eigene Dateien\WORD\Vorlesungen\Hornhaut\Hornhautinfiltra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61469" y="3869253"/>
            <a:ext cx="3995738" cy="270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2" descr="https://apis.mail.yahoo.com/ws/v3/mailboxes/@.id==VjN-Q916TQBBVSrVMEy66wu7K_mPSsJ3EW36Efeq43PJsduAR7T9yxFv3La1jeV-Dw0z_htIcRvZ6v6Sq_j64i6xe6tgezLTFbuWDfCaMFLPdGs/messages/@.id==ADI6kytQkEgQXoOTuQXYGOi1CUE/content/parts/@.id==3/thumbnail?appId=YMailNorrin&amp;downloadWhenThumbnailFails=true&amp;pid=3"/>
          <p:cNvSpPr>
            <a:spLocks noChangeAspect="1" noChangeArrowheads="1"/>
          </p:cNvSpPr>
          <p:nvPr/>
        </p:nvSpPr>
        <p:spPr bwMode="auto">
          <a:xfrm>
            <a:off x="155575" y="-6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4" descr="https://apis.mail.yahoo.com/ws/v3/mailboxes/@.id==VjN-Q916TQBBVSrVMEy66wu7K_mPSsJ3EW36Efeq43PJsduAR7T9yxFv3La1jeV-Dw0z_htIcRvZ6v6Sq_j64i6xe6tgezLTFbuWDfCaMFLPdGs/messages/@.id==ADI6kytQkEgQXoOTuQXYGOi1CUE/content/parts/@.id==3/thumbnail?appId=YMailNorrin&amp;downloadWhenThumbnailFails=true&amp;pid=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6" descr="https://apis.mail.yahoo.com/ws/v3/mailboxes/@.id==VjN-Q916TQBBVSrVMEy66wu7K_mPSsJ3EW36Efeq43PJsduAR7T9yxFv3La1jeV-Dw0z_htIcRvZ6v6Sq_j64i6xe6tgezLTFbuWDfCaMFLPdGs/messages/@.id==ADI6kytQkEgQXoOTuQXYGOi1CUE/content/parts/@.id==3/thumbnail?appId=YMailNorrin&amp;downloadWhenThumbnailFails=true&amp;pid=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xmlns="" val="24489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6926" y="44144"/>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Μικροβιακές κερατίτιδες</a:t>
            </a:r>
            <a:endParaRPr lang="de-DE" altLang="de-DE" dirty="0"/>
          </a:p>
        </p:txBody>
      </p:sp>
      <p:sp>
        <p:nvSpPr>
          <p:cNvPr id="3" name="Rectangle 3"/>
          <p:cNvSpPr txBox="1">
            <a:spLocks noChangeArrowheads="1"/>
          </p:cNvSpPr>
          <p:nvPr/>
        </p:nvSpPr>
        <p:spPr>
          <a:xfrm>
            <a:off x="395536" y="980728"/>
            <a:ext cx="3770312" cy="46148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altLang="de-DE" sz="2800" dirty="0" smtClean="0"/>
              <a:t>Συμπτώματα</a:t>
            </a:r>
            <a:endParaRPr lang="de-DE" altLang="de-DE" sz="2800" dirty="0" smtClean="0"/>
          </a:p>
          <a:p>
            <a:pPr lvl="1"/>
            <a:r>
              <a:rPr lang="el-GR" altLang="de-DE" sz="2400" dirty="0" smtClean="0"/>
              <a:t>Φωτοφοβία</a:t>
            </a:r>
            <a:endParaRPr lang="de-DE" altLang="de-DE" sz="2400" dirty="0" smtClean="0"/>
          </a:p>
          <a:p>
            <a:pPr lvl="1"/>
            <a:r>
              <a:rPr lang="el-GR" altLang="de-DE" sz="2400" dirty="0" smtClean="0"/>
              <a:t>Πόνος</a:t>
            </a:r>
            <a:endParaRPr lang="de-DE" altLang="de-DE" sz="2400" dirty="0" smtClean="0"/>
          </a:p>
          <a:p>
            <a:pPr lvl="1"/>
            <a:r>
              <a:rPr lang="el-GR" altLang="de-DE" sz="2400" dirty="0" smtClean="0"/>
              <a:t>Βλεφαρόσπασμος</a:t>
            </a:r>
            <a:endParaRPr lang="de-DE" altLang="de-DE" sz="2400" dirty="0" smtClean="0"/>
          </a:p>
          <a:p>
            <a:r>
              <a:rPr lang="el-GR" altLang="de-DE" sz="2800" dirty="0" smtClean="0"/>
              <a:t>Κλινικά σημεία</a:t>
            </a:r>
          </a:p>
          <a:p>
            <a:pPr lvl="1"/>
            <a:r>
              <a:rPr lang="el-GR" altLang="de-DE" sz="2400" dirty="0" smtClean="0"/>
              <a:t>Οίδημα βλεφάρων</a:t>
            </a:r>
          </a:p>
          <a:p>
            <a:pPr lvl="1"/>
            <a:r>
              <a:rPr lang="el-GR" altLang="de-DE" sz="2400" dirty="0" smtClean="0"/>
              <a:t>Υπεραιμία επιπεφυκότα</a:t>
            </a:r>
          </a:p>
          <a:p>
            <a:pPr lvl="1"/>
            <a:r>
              <a:rPr lang="el-GR" altLang="de-DE" sz="2400" dirty="0" smtClean="0"/>
              <a:t>Έλκος / διήθηση στρώματος</a:t>
            </a:r>
          </a:p>
          <a:p>
            <a:pPr lvl="1"/>
            <a:r>
              <a:rPr lang="el-GR" altLang="de-DE" sz="2400" dirty="0" smtClean="0"/>
              <a:t>Υπόπυο</a:t>
            </a:r>
            <a:endParaRPr lang="el-GR" altLang="de-DE" sz="2400" dirty="0"/>
          </a:p>
        </p:txBody>
      </p:sp>
      <p:pic>
        <p:nvPicPr>
          <p:cNvPr id="4" name="Picture 4" descr="D:\Eigene Dateien\WORD\Vorlesungen\Hornhaut\HH11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2181225"/>
            <a:ext cx="3722688" cy="249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70227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260648"/>
            <a:ext cx="7793037" cy="14998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Καλλιέργεια έλκους κερατοειδούς</a:t>
            </a:r>
            <a:endParaRPr lang="de-DE" altLang="de-DE" dirty="0"/>
          </a:p>
        </p:txBody>
      </p:sp>
      <p:sp>
        <p:nvSpPr>
          <p:cNvPr id="3" name="Rectangle 3"/>
          <p:cNvSpPr txBox="1">
            <a:spLocks noChangeArrowheads="1"/>
          </p:cNvSpPr>
          <p:nvPr/>
        </p:nvSpPr>
        <p:spPr>
          <a:xfrm>
            <a:off x="179388" y="2017713"/>
            <a:ext cx="6985000" cy="169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l-GR" altLang="de-DE" smtClean="0"/>
              <a:t>Ξέσμα κερατοειδούς + καλλιέργεια ΦΕ</a:t>
            </a:r>
          </a:p>
          <a:p>
            <a:pPr lvl="1"/>
            <a:r>
              <a:rPr lang="de-DE" altLang="de-DE" smtClean="0"/>
              <a:t>PCR</a:t>
            </a:r>
            <a:r>
              <a:rPr lang="el-GR" altLang="de-DE" smtClean="0"/>
              <a:t> (υποψία ακανθαμοιβάδας)</a:t>
            </a:r>
          </a:p>
          <a:p>
            <a:pPr lvl="1"/>
            <a:r>
              <a:rPr lang="el-GR" altLang="de-DE" smtClean="0"/>
              <a:t>Αντιβιόγραμμα</a:t>
            </a:r>
            <a:endParaRPr lang="de-DE" altLang="de-DE"/>
          </a:p>
        </p:txBody>
      </p:sp>
      <p:pic>
        <p:nvPicPr>
          <p:cNvPr id="4" name="Picture 4" descr="D:\Eigene Dateien\WORD\Vorlesungen\Hornhaut\Abstric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284538"/>
            <a:ext cx="4014788"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7542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617538"/>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Βακτηριακές κερατίτιδες</a:t>
            </a:r>
            <a:endParaRPr lang="de-DE" altLang="de-DE" dirty="0"/>
          </a:p>
        </p:txBody>
      </p:sp>
      <p:sp>
        <p:nvSpPr>
          <p:cNvPr id="3" name="Rectangle 3"/>
          <p:cNvSpPr txBox="1">
            <a:spLocks noChangeArrowheads="1"/>
          </p:cNvSpPr>
          <p:nvPr/>
        </p:nvSpPr>
        <p:spPr>
          <a:xfrm>
            <a:off x="0" y="1690464"/>
            <a:ext cx="91440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l-GR" altLang="de-DE" sz="2800" dirty="0" smtClean="0"/>
              <a:t>Παράγοντες κινδύνου</a:t>
            </a:r>
            <a:endParaRPr lang="de-DE" altLang="de-DE" sz="2800" dirty="0" smtClean="0"/>
          </a:p>
          <a:p>
            <a:pPr lvl="1">
              <a:lnSpc>
                <a:spcPct val="90000"/>
              </a:lnSpc>
            </a:pPr>
            <a:r>
              <a:rPr lang="el-GR" altLang="de-DE" sz="2400" dirty="0" smtClean="0"/>
              <a:t>Φακοί επαφής,</a:t>
            </a:r>
            <a:r>
              <a:rPr lang="de-DE" altLang="de-DE" sz="2400" dirty="0" smtClean="0"/>
              <a:t> </a:t>
            </a:r>
            <a:r>
              <a:rPr lang="el-GR" altLang="de-DE" sz="2400" dirty="0" smtClean="0"/>
              <a:t>τραύμα, στένωση δακρυικής οδού</a:t>
            </a:r>
            <a:r>
              <a:rPr lang="de-DE" altLang="de-DE" sz="2400" dirty="0" smtClean="0"/>
              <a:t>, </a:t>
            </a:r>
            <a:r>
              <a:rPr lang="el-GR" altLang="de-DE" sz="2400" dirty="0" smtClean="0"/>
              <a:t>ανοσοκαταστολή</a:t>
            </a:r>
            <a:endParaRPr lang="de-DE" altLang="de-DE" sz="2400" dirty="0" smtClean="0"/>
          </a:p>
          <a:p>
            <a:pPr>
              <a:lnSpc>
                <a:spcPct val="90000"/>
              </a:lnSpc>
            </a:pPr>
            <a:r>
              <a:rPr lang="el-GR" altLang="de-DE" sz="2800" dirty="0" smtClean="0"/>
              <a:t>Κοινά παθογόνα</a:t>
            </a:r>
            <a:endParaRPr lang="de-DE" altLang="de-DE" sz="2800" dirty="0" smtClean="0"/>
          </a:p>
          <a:p>
            <a:pPr lvl="1">
              <a:lnSpc>
                <a:spcPct val="90000"/>
              </a:lnSpc>
            </a:pPr>
            <a:r>
              <a:rPr lang="en-US" altLang="de-DE" sz="2400" i="1" dirty="0" smtClean="0"/>
              <a:t>Gram+</a:t>
            </a:r>
            <a:r>
              <a:rPr lang="de-DE" altLang="de-DE" sz="2400" i="1" dirty="0" smtClean="0"/>
              <a:t>: Staph. Aureus</a:t>
            </a:r>
            <a:r>
              <a:rPr lang="el-GR" altLang="de-DE" sz="2400" i="1" dirty="0" smtClean="0"/>
              <a:t>, </a:t>
            </a:r>
            <a:r>
              <a:rPr lang="de-DE" altLang="de-DE" sz="2400" i="1" dirty="0" smtClean="0"/>
              <a:t>Strep. pneumoniae</a:t>
            </a:r>
          </a:p>
          <a:p>
            <a:pPr lvl="1">
              <a:lnSpc>
                <a:spcPct val="90000"/>
              </a:lnSpc>
            </a:pPr>
            <a:r>
              <a:rPr lang="en-US" altLang="de-DE" sz="2400" i="1" dirty="0" smtClean="0"/>
              <a:t>Gram-</a:t>
            </a:r>
            <a:r>
              <a:rPr lang="de-DE" altLang="de-DE" sz="2400" i="1" dirty="0" smtClean="0"/>
              <a:t>: </a:t>
            </a:r>
            <a:r>
              <a:rPr lang="de-DE" altLang="de-DE" sz="2400" b="1" i="1" dirty="0" smtClean="0"/>
              <a:t>Pseudomonas aeruginosa</a:t>
            </a:r>
            <a:r>
              <a:rPr lang="el-GR" altLang="de-DE" sz="2400" i="1" dirty="0" smtClean="0"/>
              <a:t>, </a:t>
            </a:r>
            <a:r>
              <a:rPr lang="de-DE" altLang="de-DE" sz="2400" i="1" dirty="0" smtClean="0"/>
              <a:t>Proteus mirabilis</a:t>
            </a:r>
          </a:p>
        </p:txBody>
      </p:sp>
      <p:pic>
        <p:nvPicPr>
          <p:cNvPr id="4" name="Picture 7" descr="C:\Users\KD\Desktop\thumbnail.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47844"/>
          <a:stretch/>
        </p:blipFill>
        <p:spPr bwMode="auto">
          <a:xfrm>
            <a:off x="1835696" y="4227675"/>
            <a:ext cx="5895904" cy="23063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259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4847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Θεραπεία βακτηριακής κερατίτιδας</a:t>
            </a:r>
            <a:endParaRPr lang="de-DE" altLang="de-DE" dirty="0"/>
          </a:p>
        </p:txBody>
      </p:sp>
      <p:sp>
        <p:nvSpPr>
          <p:cNvPr id="3" name="Rectangle 3"/>
          <p:cNvSpPr txBox="1">
            <a:spLocks noChangeArrowheads="1"/>
          </p:cNvSpPr>
          <p:nvPr/>
        </p:nvSpPr>
        <p:spPr>
          <a:xfrm>
            <a:off x="107504" y="1541481"/>
            <a:ext cx="9036496" cy="4459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90000"/>
              </a:lnSpc>
            </a:pPr>
            <a:r>
              <a:rPr lang="de-DE" altLang="de-DE" sz="3200" dirty="0" smtClean="0"/>
              <a:t>A</a:t>
            </a:r>
            <a:r>
              <a:rPr lang="el-GR" altLang="de-DE" sz="3200" dirty="0" smtClean="0"/>
              <a:t>ντιβιοτικά κολλύρια ανά ώρα και τη νύχτα για ένα με δύο 24ωρα, μετά μείωση συχνότητας ανάλογα με ανταπόκριση</a:t>
            </a:r>
          </a:p>
          <a:p>
            <a:pPr lvl="3">
              <a:lnSpc>
                <a:spcPct val="90000"/>
              </a:lnSpc>
            </a:pPr>
            <a:r>
              <a:rPr lang="el-GR" altLang="de-DE" sz="2400" dirty="0" smtClean="0"/>
              <a:t>1</a:t>
            </a:r>
            <a:r>
              <a:rPr lang="el-GR" altLang="de-DE" sz="2400" baseline="30000" dirty="0" smtClean="0"/>
              <a:t>η</a:t>
            </a:r>
            <a:r>
              <a:rPr lang="el-GR" altLang="de-DE" sz="2400" dirty="0" smtClean="0"/>
              <a:t> επιλογή: Κινολόνες</a:t>
            </a:r>
            <a:r>
              <a:rPr lang="de-DE" altLang="de-DE" sz="2400" dirty="0" smtClean="0"/>
              <a:t> </a:t>
            </a:r>
            <a:r>
              <a:rPr lang="el-GR" altLang="de-DE" sz="2400" dirty="0" smtClean="0"/>
              <a:t>4ης</a:t>
            </a:r>
            <a:r>
              <a:rPr lang="de-DE" altLang="de-DE" sz="2400" dirty="0" smtClean="0"/>
              <a:t> </a:t>
            </a:r>
            <a:r>
              <a:rPr lang="el-GR" altLang="de-DE" sz="2400" dirty="0" smtClean="0"/>
              <a:t>γενεάς (Μ</a:t>
            </a:r>
            <a:r>
              <a:rPr lang="de-DE" altLang="de-DE" sz="2400" dirty="0" smtClean="0"/>
              <a:t>oxifloxacin</a:t>
            </a:r>
            <a:r>
              <a:rPr lang="el-GR" altLang="de-DE" sz="2400" dirty="0"/>
              <a:t>)</a:t>
            </a:r>
            <a:endParaRPr lang="de-DE" altLang="de-DE" sz="2800" dirty="0" smtClean="0"/>
          </a:p>
          <a:p>
            <a:pPr lvl="2"/>
            <a:r>
              <a:rPr lang="el-GR" altLang="de-DE" sz="3200" dirty="0" smtClean="0"/>
              <a:t>Επιπλέον: </a:t>
            </a:r>
          </a:p>
          <a:p>
            <a:pPr lvl="3"/>
            <a:r>
              <a:rPr lang="el-GR" altLang="de-DE" sz="2800" dirty="0" smtClean="0"/>
              <a:t>Κυκλοπληγία επί επώδυνης ιρίτιδας, και</a:t>
            </a:r>
          </a:p>
          <a:p>
            <a:pPr lvl="3"/>
            <a:r>
              <a:rPr lang="el-GR" altLang="de-DE" sz="2800" dirty="0" smtClean="0"/>
              <a:t>Εν θερμώ κ</a:t>
            </a:r>
            <a:r>
              <a:rPr lang="el-GR" altLang="de-DE" sz="3200" dirty="0" smtClean="0"/>
              <a:t>ερατοπλαστική </a:t>
            </a:r>
            <a:r>
              <a:rPr lang="el-GR" altLang="de-DE" sz="2800" dirty="0" smtClean="0"/>
              <a:t>επί ραγδαίας επιδείνωσης</a:t>
            </a:r>
            <a:endParaRPr lang="el-GR" altLang="de-DE" sz="2800" dirty="0"/>
          </a:p>
        </p:txBody>
      </p:sp>
    </p:spTree>
    <p:extLst>
      <p:ext uri="{BB962C8B-B14F-4D97-AF65-F5344CB8AC3E}">
        <p14:creationId xmlns:p14="http://schemas.microsoft.com/office/powerpoint/2010/main" xmlns="" val="268127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de-DE" dirty="0" smtClean="0"/>
              <a:t>Μυκητιασικές κερατίτιδες</a:t>
            </a:r>
            <a:endParaRPr lang="de-DE" altLang="de-DE" dirty="0" smtClean="0"/>
          </a:p>
        </p:txBody>
      </p:sp>
      <p:sp>
        <p:nvSpPr>
          <p:cNvPr id="27651" name="Rectangle 3"/>
          <p:cNvSpPr>
            <a:spLocks noGrp="1" noChangeArrowheads="1"/>
          </p:cNvSpPr>
          <p:nvPr>
            <p:ph type="body" idx="1"/>
          </p:nvPr>
        </p:nvSpPr>
        <p:spPr>
          <a:xfrm>
            <a:off x="285750" y="1772816"/>
            <a:ext cx="4895850" cy="4114800"/>
          </a:xfrm>
        </p:spPr>
        <p:txBody>
          <a:bodyPr>
            <a:normAutofit fontScale="92500" lnSpcReduction="20000"/>
          </a:bodyPr>
          <a:lstStyle/>
          <a:p>
            <a:pPr eaLnBrk="1" hangingPunct="1">
              <a:lnSpc>
                <a:spcPct val="90000"/>
              </a:lnSpc>
            </a:pPr>
            <a:r>
              <a:rPr lang="el-GR" altLang="de-DE" dirty="0" smtClean="0"/>
              <a:t>Χαρακτηριστικό: αργή εξέλιξη (πολλές μέρες ή εβδομάδες μετά το τραύμα)</a:t>
            </a:r>
          </a:p>
          <a:p>
            <a:pPr eaLnBrk="1" hangingPunct="1">
              <a:lnSpc>
                <a:spcPct val="90000"/>
              </a:lnSpc>
            </a:pPr>
            <a:r>
              <a:rPr lang="el-GR" altLang="de-DE" dirty="0" smtClean="0"/>
              <a:t>Αιτίες</a:t>
            </a:r>
            <a:endParaRPr lang="de-DE" altLang="de-DE" dirty="0" smtClean="0"/>
          </a:p>
          <a:p>
            <a:pPr lvl="1" eaLnBrk="1" hangingPunct="1">
              <a:lnSpc>
                <a:spcPct val="90000"/>
              </a:lnSpc>
            </a:pPr>
            <a:r>
              <a:rPr lang="el-GR" altLang="de-DE" dirty="0" smtClean="0"/>
              <a:t>Τραύμα με ξύλο </a:t>
            </a:r>
            <a:r>
              <a:rPr lang="en-US" altLang="de-DE" dirty="0" smtClean="0"/>
              <a:t>(</a:t>
            </a:r>
            <a:r>
              <a:rPr lang="el-GR" altLang="de-DE" dirty="0" smtClean="0"/>
              <a:t>συχνά αγρότες)</a:t>
            </a:r>
          </a:p>
          <a:p>
            <a:pPr lvl="1" eaLnBrk="1" hangingPunct="1">
              <a:lnSpc>
                <a:spcPct val="90000"/>
              </a:lnSpc>
            </a:pPr>
            <a:r>
              <a:rPr lang="el-GR" altLang="de-DE" dirty="0" smtClean="0"/>
              <a:t>Μειωμένη αντίσταση</a:t>
            </a:r>
          </a:p>
          <a:p>
            <a:pPr lvl="2" eaLnBrk="1" hangingPunct="1">
              <a:lnSpc>
                <a:spcPct val="90000"/>
              </a:lnSpc>
            </a:pPr>
            <a:r>
              <a:rPr lang="el-GR" altLang="de-DE" dirty="0" smtClean="0"/>
              <a:t>Τοπική κορτιζονοθεραπεία</a:t>
            </a:r>
          </a:p>
          <a:p>
            <a:pPr lvl="2" eaLnBrk="1" hangingPunct="1">
              <a:lnSpc>
                <a:spcPct val="90000"/>
              </a:lnSpc>
            </a:pPr>
            <a:r>
              <a:rPr lang="el-GR" altLang="de-DE" dirty="0" smtClean="0"/>
              <a:t>Αλκοολισμός</a:t>
            </a:r>
          </a:p>
          <a:p>
            <a:pPr lvl="2" eaLnBrk="1" hangingPunct="1">
              <a:lnSpc>
                <a:spcPct val="90000"/>
              </a:lnSpc>
            </a:pPr>
            <a:r>
              <a:rPr lang="el-GR" altLang="de-DE" dirty="0" smtClean="0"/>
              <a:t>Γήρας </a:t>
            </a:r>
          </a:p>
        </p:txBody>
      </p:sp>
      <p:pic>
        <p:nvPicPr>
          <p:cNvPr id="27652" name="Picture 4" descr="D:\Eigene Dateien\WORD\Vorlesungen\Hornhaut\Keratomykose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2327275"/>
            <a:ext cx="3783013" cy="257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3909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altLang="de-DE" dirty="0" smtClean="0"/>
              <a:t>Μυκητιασικές κερατίτιδες</a:t>
            </a:r>
            <a:endParaRPr lang="de-DE" altLang="de-DE" dirty="0" smtClean="0"/>
          </a:p>
        </p:txBody>
      </p:sp>
      <p:sp>
        <p:nvSpPr>
          <p:cNvPr id="28675" name="Rectangle 3"/>
          <p:cNvSpPr>
            <a:spLocks noGrp="1" noChangeArrowheads="1"/>
          </p:cNvSpPr>
          <p:nvPr>
            <p:ph type="body" idx="1"/>
          </p:nvPr>
        </p:nvSpPr>
        <p:spPr>
          <a:xfrm>
            <a:off x="107950" y="2208213"/>
            <a:ext cx="4616450" cy="3924300"/>
          </a:xfrm>
        </p:spPr>
        <p:txBody>
          <a:bodyPr/>
          <a:lstStyle/>
          <a:p>
            <a:pPr lvl="1" eaLnBrk="1" hangingPunct="1"/>
            <a:r>
              <a:rPr lang="el-GR" altLang="de-DE" dirty="0" smtClean="0"/>
              <a:t>Κλινική εικόνα</a:t>
            </a:r>
          </a:p>
          <a:p>
            <a:pPr lvl="2" eaLnBrk="1" hangingPunct="1"/>
            <a:r>
              <a:rPr lang="el-GR" altLang="de-DE" dirty="0" smtClean="0"/>
              <a:t>Διήθηση με βαμβακόμορφα όρια</a:t>
            </a:r>
          </a:p>
          <a:p>
            <a:pPr lvl="2" eaLnBrk="1" hangingPunct="1"/>
            <a:r>
              <a:rPr lang="el-GR" altLang="de-DE" dirty="0" smtClean="0"/>
              <a:t>Δορυφόρες εστίες</a:t>
            </a:r>
            <a:endParaRPr lang="de-DE" altLang="de-DE" sz="2000" dirty="0" smtClean="0"/>
          </a:p>
        </p:txBody>
      </p:sp>
      <p:pic>
        <p:nvPicPr>
          <p:cNvPr id="28676" name="Picture 4" descr="D:\Eigene Dateien\WORD\Vorlesungen\Hornhaut\Keratomykose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2208213"/>
            <a:ext cx="4181475" cy="284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717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 y="1124744"/>
            <a:ext cx="4716463" cy="5733256"/>
          </a:xfrm>
        </p:spPr>
        <p:txBody>
          <a:bodyPr>
            <a:normAutofit fontScale="92500" lnSpcReduction="20000"/>
          </a:bodyPr>
          <a:lstStyle/>
          <a:p>
            <a:pPr lvl="1" eaLnBrk="1" hangingPunct="1">
              <a:lnSpc>
                <a:spcPct val="90000"/>
              </a:lnSpc>
            </a:pPr>
            <a:endParaRPr lang="de-DE" altLang="de-DE" dirty="0" smtClean="0"/>
          </a:p>
          <a:p>
            <a:pPr marL="971550" lvl="1" indent="-514350">
              <a:lnSpc>
                <a:spcPct val="90000"/>
              </a:lnSpc>
              <a:buFont typeface="+mj-lt"/>
              <a:buAutoNum type="arabicPeriod"/>
            </a:pPr>
            <a:r>
              <a:rPr lang="el-GR" altLang="de-DE" dirty="0"/>
              <a:t> </a:t>
            </a:r>
            <a:r>
              <a:rPr lang="el-GR" altLang="de-DE" dirty="0" smtClean="0"/>
              <a:t>Κολλύριο ανά ώρα με σταδιακή μείωση συχνότητας (Ν</a:t>
            </a:r>
            <a:r>
              <a:rPr lang="en-US" altLang="de-DE" dirty="0" err="1" smtClean="0"/>
              <a:t>atam</a:t>
            </a:r>
            <a:r>
              <a:rPr lang="de-DE" altLang="de-DE" dirty="0" smtClean="0"/>
              <a:t>yc</a:t>
            </a:r>
            <a:r>
              <a:rPr lang="en-US" altLang="de-DE" dirty="0" smtClean="0"/>
              <a:t>in, </a:t>
            </a:r>
            <a:r>
              <a:rPr lang="de-DE" altLang="de-DE" dirty="0" smtClean="0"/>
              <a:t>Voriconazol</a:t>
            </a:r>
            <a:r>
              <a:rPr lang="en-US" altLang="de-DE" dirty="0" smtClean="0"/>
              <a:t>e</a:t>
            </a:r>
            <a:r>
              <a:rPr lang="el-GR" altLang="de-DE" dirty="0" smtClean="0"/>
              <a:t> ή </a:t>
            </a:r>
            <a:r>
              <a:rPr lang="de-DE" altLang="de-DE" dirty="0" smtClean="0"/>
              <a:t>Amphotericin B</a:t>
            </a:r>
            <a:r>
              <a:rPr lang="el-GR" altLang="de-DE" dirty="0" smtClean="0"/>
              <a:t>, ανάλογα με αποτέλεσμα καλλιέργειας)</a:t>
            </a:r>
            <a:endParaRPr lang="de-DE" altLang="de-DE" sz="1400" dirty="0" smtClean="0"/>
          </a:p>
          <a:p>
            <a:pPr marL="971550" lvl="1" indent="-514350" eaLnBrk="1" hangingPunct="1">
              <a:lnSpc>
                <a:spcPct val="90000"/>
              </a:lnSpc>
              <a:buFont typeface="+mj-lt"/>
              <a:buAutoNum type="arabicPeriod"/>
            </a:pPr>
            <a:r>
              <a:rPr lang="el-GR" altLang="de-DE" dirty="0" smtClean="0"/>
              <a:t>Ενδοστρωματική ένεση των παραπάνω (αν δεν επαρκούν τα κολλύρια)</a:t>
            </a:r>
          </a:p>
          <a:p>
            <a:pPr marL="971550" lvl="1" indent="-514350" eaLnBrk="1" hangingPunct="1">
              <a:lnSpc>
                <a:spcPct val="90000"/>
              </a:lnSpc>
              <a:buFont typeface="+mj-lt"/>
              <a:buAutoNum type="arabicPeriod"/>
            </a:pPr>
            <a:r>
              <a:rPr lang="el-GR" altLang="de-DE" dirty="0" smtClean="0"/>
              <a:t>Ενδοθαλαμική ένεση ή</a:t>
            </a:r>
          </a:p>
          <a:p>
            <a:pPr marL="971550" lvl="1" indent="-514350" eaLnBrk="1" hangingPunct="1">
              <a:lnSpc>
                <a:spcPct val="90000"/>
              </a:lnSpc>
              <a:buFont typeface="+mj-lt"/>
              <a:buAutoNum type="arabicPeriod"/>
            </a:pPr>
            <a:r>
              <a:rPr lang="el-GR" altLang="de-DE" dirty="0" smtClean="0"/>
              <a:t>Θεραπευτική κερατοπλαστική (εν θερμώ, βλ. εικόνα) αν έχει εισβάλει ο μύκητας στον πρόσθιο θάλαμο</a:t>
            </a:r>
            <a:endParaRPr lang="de-DE" altLang="de-DE" sz="1600" dirty="0" smtClean="0"/>
          </a:p>
        </p:txBody>
      </p:sp>
      <p:sp>
        <p:nvSpPr>
          <p:cNvPr id="29700" name="Rectangle 2"/>
          <p:cNvSpPr>
            <a:spLocks noGrp="1" noChangeArrowheads="1"/>
          </p:cNvSpPr>
          <p:nvPr>
            <p:ph type="title"/>
          </p:nvPr>
        </p:nvSpPr>
        <p:spPr>
          <a:xfrm>
            <a:off x="0" y="274638"/>
            <a:ext cx="9144000" cy="1143000"/>
          </a:xfrm>
        </p:spPr>
        <p:txBody>
          <a:bodyPr>
            <a:noAutofit/>
          </a:bodyPr>
          <a:lstStyle/>
          <a:p>
            <a:pPr eaLnBrk="1" hangingPunct="1"/>
            <a:r>
              <a:rPr lang="el-GR" altLang="de-DE" dirty="0" smtClean="0"/>
              <a:t>Θεραπεία μυκητιασικής κερατίτιδας</a:t>
            </a:r>
            <a:endParaRPr lang="de-DE" altLang="de-DE" dirty="0" smtClean="0"/>
          </a:p>
        </p:txBody>
      </p:sp>
      <p:pic>
        <p:nvPicPr>
          <p:cNvPr id="4" name="Picture 10" descr="D:\Eigene Dateien\WORD\Vorlesungen\Hornhaut\KP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463" y="2276872"/>
            <a:ext cx="4464050" cy="294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8147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617538"/>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Ερπητικές κερατίτιδες</a:t>
            </a:r>
            <a:endParaRPr lang="de-DE" altLang="de-DE" dirty="0"/>
          </a:p>
        </p:txBody>
      </p:sp>
      <p:sp>
        <p:nvSpPr>
          <p:cNvPr id="3" name="Rectangle 3"/>
          <p:cNvSpPr txBox="1">
            <a:spLocks noChangeArrowheads="1"/>
          </p:cNvSpPr>
          <p:nvPr/>
        </p:nvSpPr>
        <p:spPr>
          <a:xfrm>
            <a:off x="2190800" y="1906488"/>
            <a:ext cx="526152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altLang="de-DE" dirty="0" smtClean="0"/>
              <a:t>Herpes simplex</a:t>
            </a:r>
            <a:r>
              <a:rPr lang="el-GR" altLang="de-DE" dirty="0" smtClean="0"/>
              <a:t> </a:t>
            </a:r>
            <a:r>
              <a:rPr lang="en-US" altLang="de-DE" dirty="0" smtClean="0"/>
              <a:t>virus (HSV)</a:t>
            </a:r>
            <a:r>
              <a:rPr lang="el-GR" altLang="de-DE" dirty="0" smtClean="0"/>
              <a:t> </a:t>
            </a:r>
          </a:p>
          <a:p>
            <a:pPr lvl="1"/>
            <a:r>
              <a:rPr lang="de-DE" altLang="de-DE" dirty="0" smtClean="0"/>
              <a:t>Varizella zoster virus (VZV)</a:t>
            </a:r>
            <a:endParaRPr lang="el-GR" altLang="de-DE" dirty="0" smtClean="0"/>
          </a:p>
          <a:p>
            <a:pPr lvl="1"/>
            <a:r>
              <a:rPr lang="en-US" altLang="de-DE" dirty="0" smtClean="0"/>
              <a:t>Cytomegalovirus (CMV)</a:t>
            </a:r>
            <a:endParaRPr lang="de-DE" altLang="de-DE" dirty="0" smtClean="0"/>
          </a:p>
          <a:p>
            <a:pPr lvl="1"/>
            <a:r>
              <a:rPr lang="de-DE" altLang="de-DE" dirty="0" smtClean="0"/>
              <a:t>Adeno</a:t>
            </a:r>
            <a:r>
              <a:rPr lang="en-US" altLang="de-DE" dirty="0" smtClean="0"/>
              <a:t>virus</a:t>
            </a:r>
            <a:endParaRPr lang="de-DE" altLang="de-DE" dirty="0"/>
          </a:p>
        </p:txBody>
      </p:sp>
    </p:spTree>
    <p:extLst>
      <p:ext uri="{BB962C8B-B14F-4D97-AF65-F5344CB8AC3E}">
        <p14:creationId xmlns:p14="http://schemas.microsoft.com/office/powerpoint/2010/main" xmlns="" val="136504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l-GR" altLang="de-DE" dirty="0" smtClean="0"/>
              <a:t>Ανατομία κερατοειδούς (1)</a:t>
            </a:r>
            <a:endParaRPr lang="de-DE" dirty="0"/>
          </a:p>
        </p:txBody>
      </p:sp>
      <p:sp>
        <p:nvSpPr>
          <p:cNvPr id="3" name="Content Placeholder 2"/>
          <p:cNvSpPr>
            <a:spLocks noGrp="1"/>
          </p:cNvSpPr>
          <p:nvPr>
            <p:ph idx="1"/>
          </p:nvPr>
        </p:nvSpPr>
        <p:spPr>
          <a:xfrm>
            <a:off x="209754" y="1124744"/>
            <a:ext cx="3786182" cy="3278799"/>
          </a:xfrm>
        </p:spPr>
        <p:txBody>
          <a:bodyPr>
            <a:normAutofit/>
          </a:bodyPr>
          <a:lstStyle/>
          <a:p>
            <a:pPr>
              <a:lnSpc>
                <a:spcPct val="90000"/>
              </a:lnSpc>
            </a:pPr>
            <a:r>
              <a:rPr lang="el-GR" altLang="de-DE" sz="2400" dirty="0" smtClean="0"/>
              <a:t>Πρόσθιο τμήμα ινώδους χιτώνα</a:t>
            </a:r>
          </a:p>
          <a:p>
            <a:pPr>
              <a:lnSpc>
                <a:spcPct val="90000"/>
              </a:lnSpc>
            </a:pPr>
            <a:r>
              <a:rPr lang="el-GR" altLang="de-DE" sz="2400" dirty="0" smtClean="0"/>
              <a:t>Σχήμα: τομή από σφαίρα</a:t>
            </a:r>
            <a:endParaRPr lang="el-GR" altLang="de-DE" sz="2400" dirty="0" smtClean="0">
              <a:sym typeface="Wingdings" pitchFamily="2" charset="2"/>
            </a:endParaRPr>
          </a:p>
          <a:p>
            <a:pPr>
              <a:lnSpc>
                <a:spcPct val="90000"/>
              </a:lnSpc>
            </a:pPr>
            <a:r>
              <a:rPr lang="el-GR" altLang="de-DE" sz="2400" dirty="0" smtClean="0">
                <a:sym typeface="Wingdings" pitchFamily="2" charset="2"/>
              </a:rPr>
              <a:t>Οριζόντια διάμετρος: 11-12</a:t>
            </a:r>
            <a:r>
              <a:rPr lang="en-US" altLang="de-DE" sz="2400" dirty="0" smtClean="0">
                <a:sym typeface="Wingdings" pitchFamily="2" charset="2"/>
              </a:rPr>
              <a:t>mm (</a:t>
            </a:r>
            <a:r>
              <a:rPr lang="el-GR" altLang="de-DE" sz="2400" dirty="0" smtClean="0">
                <a:sym typeface="Wingdings" pitchFamily="2" charset="2"/>
              </a:rPr>
              <a:t>οπτικά σημαντικό τμήμα: κεντρικά 4</a:t>
            </a:r>
            <a:r>
              <a:rPr lang="en-US" altLang="de-DE" sz="2400" dirty="0" smtClean="0">
                <a:sym typeface="Wingdings" pitchFamily="2" charset="2"/>
              </a:rPr>
              <a:t>mm) </a:t>
            </a:r>
            <a:r>
              <a:rPr lang="el-GR" altLang="de-DE" sz="2400" dirty="0" smtClean="0">
                <a:sym typeface="Wingdings" pitchFamily="2" charset="2"/>
              </a:rPr>
              <a:t> </a:t>
            </a:r>
            <a:endParaRPr lang="en-US" altLang="de-DE" sz="2400" dirty="0" smtClean="0">
              <a:sym typeface="Wingdings" pitchFamily="2" charset="2"/>
            </a:endParaRPr>
          </a:p>
          <a:p>
            <a:pPr>
              <a:lnSpc>
                <a:spcPct val="90000"/>
              </a:lnSpc>
            </a:pPr>
            <a:r>
              <a:rPr lang="el-GR" altLang="de-DE" sz="2400" dirty="0" smtClean="0">
                <a:sym typeface="Wingdings" pitchFamily="2" charset="2"/>
              </a:rPr>
              <a:t>Πάχος: 500μ</a:t>
            </a:r>
            <a:r>
              <a:rPr lang="en-US" altLang="de-DE" sz="2400" dirty="0" smtClean="0">
                <a:sym typeface="Wingdings" pitchFamily="2" charset="2"/>
              </a:rPr>
              <a:t>m</a:t>
            </a:r>
            <a:r>
              <a:rPr lang="el-GR" altLang="de-DE" sz="2400" dirty="0" smtClean="0">
                <a:sym typeface="Wingdings" pitchFamily="2" charset="2"/>
              </a:rPr>
              <a:t> στο κέντρο, </a:t>
            </a:r>
            <a:r>
              <a:rPr lang="en-US" altLang="de-DE" sz="2400" dirty="0" smtClean="0">
                <a:sym typeface="Wingdings" pitchFamily="2" charset="2"/>
              </a:rPr>
              <a:t>700</a:t>
            </a:r>
            <a:r>
              <a:rPr lang="el-GR" altLang="de-DE" sz="2400" dirty="0" smtClean="0">
                <a:sym typeface="Wingdings" pitchFamily="2" charset="2"/>
              </a:rPr>
              <a:t>μ</a:t>
            </a:r>
            <a:r>
              <a:rPr lang="en-US" altLang="de-DE" sz="2400" dirty="0" smtClean="0">
                <a:sym typeface="Wingdings" pitchFamily="2" charset="2"/>
              </a:rPr>
              <a:t>m</a:t>
            </a:r>
            <a:r>
              <a:rPr lang="el-GR" altLang="de-DE" sz="2400" dirty="0" smtClean="0">
                <a:sym typeface="Wingdings" pitchFamily="2" charset="2"/>
              </a:rPr>
              <a:t> στην περιφέρεια</a:t>
            </a:r>
            <a:endParaRPr lang="de-DE" sz="2400" dirty="0"/>
          </a:p>
        </p:txBody>
      </p:sp>
      <p:pic>
        <p:nvPicPr>
          <p:cNvPr id="4" name="Picture 160"/>
          <p:cNvPicPr>
            <a:picLocks noChangeAspect="1" noChangeArrowheads="1"/>
          </p:cNvPicPr>
          <p:nvPr/>
        </p:nvPicPr>
        <p:blipFill>
          <a:blip r:embed="rId3">
            <a:extLst>
              <a:ext uri="{28A0092B-C50C-407E-A947-70E740481C1C}">
                <a14:useLocalDpi xmlns:a14="http://schemas.microsoft.com/office/drawing/2010/main" xmlns="" val="0"/>
              </a:ext>
            </a:extLst>
          </a:blip>
          <a:srcRect l="55263"/>
          <a:stretch>
            <a:fillRect/>
          </a:stretch>
        </p:blipFill>
        <p:spPr bwMode="auto">
          <a:xfrm rot="16200000">
            <a:off x="4028891" y="1742859"/>
            <a:ext cx="530106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60"/>
          <p:cNvPicPr>
            <a:picLocks noChangeAspect="1" noChangeArrowheads="1"/>
          </p:cNvPicPr>
          <p:nvPr/>
        </p:nvPicPr>
        <p:blipFill>
          <a:blip r:embed="rId3">
            <a:extLst>
              <a:ext uri="{28A0092B-C50C-407E-A947-70E740481C1C}">
                <a14:useLocalDpi xmlns:a14="http://schemas.microsoft.com/office/drawing/2010/main" xmlns="" val="0"/>
              </a:ext>
            </a:extLst>
          </a:blip>
          <a:srcRect t="44164" r="46542"/>
          <a:stretch>
            <a:fillRect/>
          </a:stretch>
        </p:blipFill>
        <p:spPr bwMode="auto">
          <a:xfrm>
            <a:off x="0" y="5143513"/>
            <a:ext cx="3946004" cy="17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782100"/>
      </p:ext>
    </p:extLst>
  </p:cSld>
  <p:clrMapOvr>
    <a:masterClrMapping/>
  </p:clrMapOvr>
  <p:transition advTm="5138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marL="342900" indent="-342900" eaLnBrk="1" hangingPunct="1"/>
            <a:r>
              <a:rPr lang="el-GR" altLang="de-DE" sz="4000" dirty="0" smtClean="0"/>
              <a:t>Επιθηλιακή Κερατίτιδα από </a:t>
            </a:r>
            <a:r>
              <a:rPr lang="de-DE" altLang="de-DE" sz="4000" dirty="0" smtClean="0"/>
              <a:t>HSV</a:t>
            </a:r>
          </a:p>
        </p:txBody>
      </p:sp>
      <p:sp>
        <p:nvSpPr>
          <p:cNvPr id="21507" name="Rectangle 4"/>
          <p:cNvSpPr>
            <a:spLocks noGrp="1" noChangeArrowheads="1"/>
          </p:cNvSpPr>
          <p:nvPr>
            <p:ph type="body" idx="1"/>
          </p:nvPr>
        </p:nvSpPr>
        <p:spPr>
          <a:xfrm>
            <a:off x="0" y="1360739"/>
            <a:ext cx="9144000" cy="1132158"/>
          </a:xfrm>
        </p:spPr>
        <p:txBody>
          <a:bodyPr>
            <a:normAutofit/>
          </a:bodyPr>
          <a:lstStyle/>
          <a:p>
            <a:pPr lvl="2" eaLnBrk="1" hangingPunct="1"/>
            <a:r>
              <a:rPr lang="el-GR" altLang="de-DE" sz="2800" dirty="0" err="1" smtClean="0"/>
              <a:t>Δενδριτικό</a:t>
            </a:r>
            <a:r>
              <a:rPr lang="el-GR" altLang="de-DE" sz="2800" dirty="0" smtClean="0"/>
              <a:t> έλκος </a:t>
            </a:r>
            <a:r>
              <a:rPr lang="de-DE" altLang="de-DE" sz="2800" dirty="0" smtClean="0"/>
              <a:t>(</a:t>
            </a:r>
            <a:r>
              <a:rPr lang="el-GR" altLang="de-DE" sz="2800" dirty="0" smtClean="0"/>
              <a:t>φλουορεσκε</a:t>
            </a:r>
            <a:r>
              <a:rPr lang="el-GR" altLang="de-DE" sz="2800" dirty="0" smtClean="0">
                <a:latin typeface="Calibri"/>
              </a:rPr>
              <a:t>ΐ</a:t>
            </a:r>
            <a:r>
              <a:rPr lang="el-GR" altLang="de-DE" sz="2800" dirty="0" smtClean="0"/>
              <a:t>νη + μπλε φως)</a:t>
            </a:r>
          </a:p>
          <a:p>
            <a:pPr lvl="2" eaLnBrk="1" hangingPunct="1"/>
            <a:r>
              <a:rPr lang="el-GR" altLang="de-DE" sz="2800" dirty="0" smtClean="0"/>
              <a:t>Μειωμένη αισθητικότητα</a:t>
            </a:r>
          </a:p>
          <a:p>
            <a:pPr lvl="2" eaLnBrk="1" hangingPunct="1"/>
            <a:endParaRPr lang="de-DE" altLang="de-DE" sz="2800" dirty="0" smtClean="0"/>
          </a:p>
        </p:txBody>
      </p:sp>
      <p:sp>
        <p:nvSpPr>
          <p:cNvPr id="21508" name="Rectangle 1"/>
          <p:cNvSpPr>
            <a:spLocks noChangeArrowheads="1"/>
          </p:cNvSpPr>
          <p:nvPr/>
        </p:nvSpPr>
        <p:spPr bwMode="auto">
          <a:xfrm>
            <a:off x="7956550" y="6381750"/>
            <a:ext cx="118745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de-DE" altLang="de-DE"/>
          </a:p>
        </p:txBody>
      </p:sp>
      <p:pic>
        <p:nvPicPr>
          <p:cNvPr id="21509" name="Picture 6" descr="D:\Eigene Dateien\WORD\Vorlesungen\Hornhaut\Dendritica.jpg"/>
          <p:cNvPicPr>
            <a:picLocks noChangeAspect="1" noChangeArrowheads="1"/>
          </p:cNvPicPr>
          <p:nvPr/>
        </p:nvPicPr>
        <p:blipFill>
          <a:blip r:embed="rId3">
            <a:extLst>
              <a:ext uri="{28A0092B-C50C-407E-A947-70E740481C1C}">
                <a14:useLocalDpi xmlns:a14="http://schemas.microsoft.com/office/drawing/2010/main" xmlns="" val="0"/>
              </a:ext>
            </a:extLst>
          </a:blip>
          <a:srcRect l="26431" r="4037"/>
          <a:stretch>
            <a:fillRect/>
          </a:stretch>
        </p:blipFill>
        <p:spPr bwMode="auto">
          <a:xfrm>
            <a:off x="-25696" y="2534046"/>
            <a:ext cx="4752975"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D:\Eigene Dateien\WORD\Vorlesungen\Hornhaut\Dendritica.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631" t="46498" r="50120" b="18673"/>
          <a:stretch/>
        </p:blipFill>
        <p:spPr bwMode="auto">
          <a:xfrm>
            <a:off x="5796136" y="2585025"/>
            <a:ext cx="3345738" cy="4300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113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de-DE" sz="4000" smtClean="0"/>
              <a:t>Στρωματική Κερατίτιδα από </a:t>
            </a:r>
            <a:r>
              <a:rPr lang="de-DE" altLang="de-DE" sz="4000" smtClean="0"/>
              <a:t>HSV</a:t>
            </a:r>
          </a:p>
        </p:txBody>
      </p:sp>
      <p:sp>
        <p:nvSpPr>
          <p:cNvPr id="22531" name="Rectangle 3"/>
          <p:cNvSpPr>
            <a:spLocks noGrp="1" noChangeArrowheads="1"/>
          </p:cNvSpPr>
          <p:nvPr>
            <p:ph type="body" idx="1"/>
          </p:nvPr>
        </p:nvSpPr>
        <p:spPr>
          <a:xfrm>
            <a:off x="1060764" y="1412776"/>
            <a:ext cx="7772400" cy="1123950"/>
          </a:xfrm>
        </p:spPr>
        <p:txBody>
          <a:bodyPr/>
          <a:lstStyle/>
          <a:p>
            <a:pPr eaLnBrk="1" hangingPunct="1"/>
            <a:r>
              <a:rPr lang="el-GR" altLang="de-DE" dirty="0" smtClean="0"/>
              <a:t>Διήθηση στρώματος + υπεραιμία επιπεφυκότα (ΔΔ βακτηριακή κ.)</a:t>
            </a:r>
            <a:endParaRPr lang="de-DE" altLang="de-DE" dirty="0" smtClean="0"/>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4075" y="2745829"/>
            <a:ext cx="4679950" cy="3419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432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66751" y="1256"/>
            <a:ext cx="7793037" cy="1143000"/>
          </a:xfrm>
        </p:spPr>
        <p:txBody>
          <a:bodyPr/>
          <a:lstStyle/>
          <a:p>
            <a:pPr eaLnBrk="1" hangingPunct="1"/>
            <a:r>
              <a:rPr lang="el-GR" altLang="de-DE" dirty="0" smtClean="0"/>
              <a:t>Ενδοθηλίτιδα από </a:t>
            </a:r>
            <a:r>
              <a:rPr lang="de-DE" altLang="de-DE" dirty="0" smtClean="0"/>
              <a:t>HSV</a:t>
            </a:r>
          </a:p>
        </p:txBody>
      </p:sp>
      <p:sp>
        <p:nvSpPr>
          <p:cNvPr id="23556" name="Rectangle 3"/>
          <p:cNvSpPr>
            <a:spLocks noGrp="1" noChangeArrowheads="1"/>
          </p:cNvSpPr>
          <p:nvPr>
            <p:ph type="body" idx="1"/>
          </p:nvPr>
        </p:nvSpPr>
        <p:spPr>
          <a:xfrm>
            <a:off x="0" y="1124744"/>
            <a:ext cx="9144000" cy="1944216"/>
          </a:xfrm>
        </p:spPr>
        <p:txBody>
          <a:bodyPr>
            <a:normAutofit/>
          </a:bodyPr>
          <a:lstStyle/>
          <a:p>
            <a:pPr lvl="2"/>
            <a:r>
              <a:rPr lang="el-GR" altLang="de-DE" dirty="0" smtClean="0"/>
              <a:t>Οίδημα  στρώματος λόγω σύστοιχης προσβολής ενδοθηλιακών κυτάρων</a:t>
            </a:r>
            <a:r>
              <a:rPr lang="de-DE" altLang="de-DE" dirty="0" smtClean="0"/>
              <a:t> </a:t>
            </a:r>
            <a:r>
              <a:rPr lang="el-GR" altLang="de-DE" dirty="0" smtClean="0"/>
              <a:t>από </a:t>
            </a:r>
            <a:r>
              <a:rPr lang="de-DE" altLang="de-DE" dirty="0" smtClean="0"/>
              <a:t>HSV</a:t>
            </a:r>
            <a:endParaRPr lang="el-GR" altLang="de-DE" dirty="0" smtClean="0"/>
          </a:p>
          <a:p>
            <a:pPr lvl="2"/>
            <a:r>
              <a:rPr lang="el-GR" altLang="de-DE" dirty="0" smtClean="0"/>
              <a:t>Συνήθως υποχωρεί μετά από θεραπεία, σπάνια χρειάζεται μεταμόσχευση ενδοθηλίου</a:t>
            </a:r>
            <a:endParaRPr lang="de-DE" altLang="de-DE" dirty="0" smtClean="0"/>
          </a:p>
        </p:txBody>
      </p:sp>
      <p:pic>
        <p:nvPicPr>
          <p:cNvPr id="23557" name="Picture 5" descr="D:\Eigene Dateien\WORD\Vorlesungen\Hornhaut\Disciformis.jpg"/>
          <p:cNvPicPr>
            <a:picLocks noChangeAspect="1" noChangeArrowheads="1"/>
          </p:cNvPicPr>
          <p:nvPr/>
        </p:nvPicPr>
        <p:blipFill>
          <a:blip r:embed="rId3">
            <a:extLst>
              <a:ext uri="{28A0092B-C50C-407E-A947-70E740481C1C}">
                <a14:useLocalDpi xmlns:a14="http://schemas.microsoft.com/office/drawing/2010/main" xmlns="" val="0"/>
              </a:ext>
            </a:extLst>
          </a:blip>
          <a:srcRect l="18378" t="7080" r="3421"/>
          <a:stretch>
            <a:fillRect/>
          </a:stretch>
        </p:blipFill>
        <p:spPr bwMode="auto">
          <a:xfrm>
            <a:off x="2771800" y="3284984"/>
            <a:ext cx="3498305" cy="2789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8903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altLang="de-DE" smtClean="0"/>
              <a:t>Θεραπεία κερατίτιδας από </a:t>
            </a:r>
            <a:r>
              <a:rPr lang="en-US" altLang="de-DE" smtClean="0"/>
              <a:t>H</a:t>
            </a:r>
            <a:r>
              <a:rPr lang="de-DE" altLang="de-DE" smtClean="0"/>
              <a:t>SV</a:t>
            </a:r>
          </a:p>
        </p:txBody>
      </p:sp>
      <p:sp>
        <p:nvSpPr>
          <p:cNvPr id="24579" name="Rectangle 3"/>
          <p:cNvSpPr>
            <a:spLocks noGrp="1" noChangeArrowheads="1"/>
          </p:cNvSpPr>
          <p:nvPr>
            <p:ph type="body" idx="1"/>
          </p:nvPr>
        </p:nvSpPr>
        <p:spPr>
          <a:xfrm>
            <a:off x="1182688" y="2017713"/>
            <a:ext cx="7772400" cy="4383087"/>
          </a:xfrm>
        </p:spPr>
        <p:txBody>
          <a:bodyPr/>
          <a:lstStyle/>
          <a:p>
            <a:pPr eaLnBrk="1" hangingPunct="1">
              <a:lnSpc>
                <a:spcPct val="90000"/>
              </a:lnSpc>
            </a:pPr>
            <a:r>
              <a:rPr lang="el-GR" altLang="de-DE" smtClean="0"/>
              <a:t>Επιθηλιακή (δενδριτική) κ.</a:t>
            </a:r>
            <a:endParaRPr lang="en-US" altLang="de-DE" smtClean="0"/>
          </a:p>
          <a:p>
            <a:pPr lvl="1" eaLnBrk="1" hangingPunct="1">
              <a:lnSpc>
                <a:spcPct val="90000"/>
              </a:lnSpc>
            </a:pPr>
            <a:r>
              <a:rPr lang="el-GR" altLang="de-DE" smtClean="0"/>
              <a:t>Τοπικά </a:t>
            </a:r>
            <a:r>
              <a:rPr lang="de-DE" altLang="de-DE" smtClean="0"/>
              <a:t>Aciclovir, </a:t>
            </a:r>
            <a:r>
              <a:rPr lang="el-GR" altLang="de-DE" smtClean="0"/>
              <a:t>ΟΧΙ στεροειδή</a:t>
            </a:r>
            <a:endParaRPr lang="de-DE" altLang="de-DE" u="sng" smtClean="0"/>
          </a:p>
          <a:p>
            <a:pPr eaLnBrk="1" hangingPunct="1">
              <a:lnSpc>
                <a:spcPct val="90000"/>
              </a:lnSpc>
            </a:pPr>
            <a:r>
              <a:rPr lang="el-GR" altLang="de-DE" smtClean="0"/>
              <a:t>Στρωματική κ. + ενδοθηλίτιδα</a:t>
            </a:r>
          </a:p>
          <a:p>
            <a:pPr lvl="1" eaLnBrk="1" hangingPunct="1">
              <a:lnSpc>
                <a:spcPct val="90000"/>
              </a:lnSpc>
            </a:pPr>
            <a:r>
              <a:rPr lang="el-GR" altLang="de-DE" smtClean="0"/>
              <a:t>Τοπικά </a:t>
            </a:r>
            <a:r>
              <a:rPr lang="de-DE" altLang="de-DE" smtClean="0"/>
              <a:t>Aciclovir</a:t>
            </a:r>
            <a:r>
              <a:rPr lang="el-GR" altLang="de-DE" smtClean="0"/>
              <a:t> + στεροειδή</a:t>
            </a:r>
            <a:endParaRPr lang="de-DE" altLang="de-DE" smtClean="0"/>
          </a:p>
          <a:p>
            <a:pPr eaLnBrk="1" hangingPunct="1">
              <a:lnSpc>
                <a:spcPct val="90000"/>
              </a:lnSpc>
            </a:pPr>
            <a:r>
              <a:rPr lang="el-GR" altLang="de-DE" smtClean="0"/>
              <a:t>Κεντρική ουλή</a:t>
            </a:r>
          </a:p>
          <a:p>
            <a:pPr lvl="1" eaLnBrk="1" hangingPunct="1">
              <a:lnSpc>
                <a:spcPct val="90000"/>
              </a:lnSpc>
            </a:pPr>
            <a:r>
              <a:rPr lang="el-GR" altLang="de-DE" smtClean="0"/>
              <a:t>κερατοπλαστική</a:t>
            </a:r>
          </a:p>
        </p:txBody>
      </p:sp>
    </p:spTree>
    <p:extLst>
      <p:ext uri="{BB962C8B-B14F-4D97-AF65-F5344CB8AC3E}">
        <p14:creationId xmlns:p14="http://schemas.microsoft.com/office/powerpoint/2010/main" xmlns="" val="1683713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l-GR" altLang="de-DE" dirty="0" smtClean="0"/>
              <a:t>Κερατοεπιπεφυκίτιδα από Αδενοϊό (ιογενής ή επιδημική)</a:t>
            </a:r>
            <a:endParaRPr lang="de-DE" altLang="de-DE" dirty="0" smtClean="0"/>
          </a:p>
        </p:txBody>
      </p:sp>
      <p:sp>
        <p:nvSpPr>
          <p:cNvPr id="25603" name="Rectangle 3"/>
          <p:cNvSpPr>
            <a:spLocks noGrp="1" noChangeArrowheads="1"/>
          </p:cNvSpPr>
          <p:nvPr>
            <p:ph type="body" idx="1"/>
          </p:nvPr>
        </p:nvSpPr>
        <p:spPr>
          <a:xfrm>
            <a:off x="17893" y="3706176"/>
            <a:ext cx="9149263" cy="2563812"/>
          </a:xfrm>
        </p:spPr>
        <p:txBody>
          <a:bodyPr>
            <a:noAutofit/>
          </a:bodyPr>
          <a:lstStyle/>
          <a:p>
            <a:pPr lvl="2"/>
            <a:r>
              <a:rPr lang="el-GR" altLang="de-DE" dirty="0" smtClean="0"/>
              <a:t>Εξαιρετικά μεταδοτική, αυτόματη </a:t>
            </a:r>
            <a:r>
              <a:rPr lang="el-GR" altLang="de-DE" dirty="0"/>
              <a:t>ίαση μετά από </a:t>
            </a:r>
            <a:r>
              <a:rPr lang="de-DE" altLang="de-DE" dirty="0"/>
              <a:t>2</a:t>
            </a:r>
            <a:r>
              <a:rPr lang="el-GR" altLang="de-DE" dirty="0"/>
              <a:t> εβδομάδες</a:t>
            </a:r>
          </a:p>
          <a:p>
            <a:pPr lvl="2" eaLnBrk="1" hangingPunct="1"/>
            <a:r>
              <a:rPr lang="el-GR" altLang="de-DE" dirty="0" smtClean="0"/>
              <a:t>αρχίζει ετερόπλευρα, το άλλο μάτι ακολουθεί μετά από </a:t>
            </a:r>
            <a:r>
              <a:rPr lang="de-DE" altLang="de-DE" dirty="0" smtClean="0"/>
              <a:t>3-4</a:t>
            </a:r>
            <a:r>
              <a:rPr lang="el-GR" altLang="de-DE" dirty="0" smtClean="0"/>
              <a:t> ημέρες</a:t>
            </a:r>
            <a:endParaRPr lang="de-DE" altLang="de-DE" dirty="0" smtClean="0"/>
          </a:p>
          <a:p>
            <a:pPr lvl="2" eaLnBrk="1" hangingPunct="1"/>
            <a:r>
              <a:rPr lang="el-GR" altLang="de-DE" dirty="0" smtClean="0"/>
              <a:t>Σπάνια ακολουθούν υποεπιθηλιακές θολερότητες στον κερατοειδή</a:t>
            </a:r>
            <a:endParaRPr lang="de-DE" altLang="de-DE" dirty="0" smtClean="0"/>
          </a:p>
        </p:txBody>
      </p:sp>
      <p:pic>
        <p:nvPicPr>
          <p:cNvPr id="25604" name="Picture 4" descr="D:\Eigene Dateien\WORD\Vorlesungen\Hornhaut\Epidemica 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4857" b="30212"/>
          <a:stretch/>
        </p:blipFill>
        <p:spPr bwMode="auto">
          <a:xfrm>
            <a:off x="1294595" y="1556792"/>
            <a:ext cx="6626225" cy="219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D:\Eigene Dateien\WORD\Vorlesungen\Hornhaut\Epidemica 3.jpg"/>
          <p:cNvPicPr>
            <a:picLocks noChangeAspect="1" noChangeArrowheads="1"/>
          </p:cNvPicPr>
          <p:nvPr/>
        </p:nvPicPr>
        <p:blipFill>
          <a:blip r:embed="rId4">
            <a:extLst>
              <a:ext uri="{28A0092B-C50C-407E-A947-70E740481C1C}">
                <a14:useLocalDpi xmlns:a14="http://schemas.microsoft.com/office/drawing/2010/main" xmlns="" val="0"/>
              </a:ext>
            </a:extLst>
          </a:blip>
          <a:srcRect l="39697"/>
          <a:stretch>
            <a:fillRect/>
          </a:stretch>
        </p:blipFill>
        <p:spPr bwMode="auto">
          <a:xfrm>
            <a:off x="3883202" y="5380173"/>
            <a:ext cx="1449010" cy="1477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284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de-DE" smtClean="0"/>
              <a:t>Κερατίδα από Αδενοϊό</a:t>
            </a:r>
            <a:endParaRPr lang="de-DE" altLang="de-DE" smtClean="0"/>
          </a:p>
        </p:txBody>
      </p:sp>
      <p:sp>
        <p:nvSpPr>
          <p:cNvPr id="26627" name="Rectangle 3"/>
          <p:cNvSpPr>
            <a:spLocks noGrp="1" noChangeArrowheads="1"/>
          </p:cNvSpPr>
          <p:nvPr>
            <p:ph type="body" idx="1"/>
          </p:nvPr>
        </p:nvSpPr>
        <p:spPr>
          <a:xfrm>
            <a:off x="26422" y="1484784"/>
            <a:ext cx="4131554" cy="5085184"/>
          </a:xfrm>
        </p:spPr>
        <p:txBody>
          <a:bodyPr>
            <a:normAutofit/>
          </a:bodyPr>
          <a:lstStyle/>
          <a:p>
            <a:pPr eaLnBrk="1" hangingPunct="1"/>
            <a:r>
              <a:rPr lang="el-GR" altLang="de-DE" sz="2800" dirty="0" smtClean="0"/>
              <a:t>Οξεία φάση</a:t>
            </a:r>
            <a:endParaRPr lang="en-US" altLang="de-DE" sz="2800" dirty="0" smtClean="0"/>
          </a:p>
          <a:p>
            <a:pPr lvl="1" eaLnBrk="1" hangingPunct="1"/>
            <a:r>
              <a:rPr lang="el-GR" altLang="de-DE" sz="2400" dirty="0" smtClean="0"/>
              <a:t>ΥΓΙΕΙΝΗ ΧΕΡΙΩΝ (πρόληψη μετάδοσης)</a:t>
            </a:r>
            <a:endParaRPr lang="el-GR" altLang="de-DE" dirty="0" smtClean="0"/>
          </a:p>
          <a:p>
            <a:pPr eaLnBrk="1" hangingPunct="1"/>
            <a:r>
              <a:rPr lang="el-GR" altLang="de-DE" sz="2800" dirty="0" smtClean="0"/>
              <a:t>Υποεπιθηλιακές θολερότητες</a:t>
            </a:r>
          </a:p>
          <a:p>
            <a:pPr lvl="1" eaLnBrk="1" hangingPunct="1"/>
            <a:r>
              <a:rPr lang="el-GR" altLang="de-DE" sz="2400" dirty="0" smtClean="0"/>
              <a:t>Τοπικά στεροειδή, κυκλοσπορίνη</a:t>
            </a:r>
            <a:r>
              <a:rPr lang="en-US" altLang="de-DE" sz="2400" dirty="0" smtClean="0"/>
              <a:t>, </a:t>
            </a:r>
            <a:r>
              <a:rPr lang="el-GR" altLang="de-DE" sz="2400" dirty="0" smtClean="0"/>
              <a:t>φωτοθεραπευτική κερατεκτομή με </a:t>
            </a:r>
            <a:r>
              <a:rPr lang="en-US" altLang="de-DE" sz="2400" dirty="0" smtClean="0"/>
              <a:t>laser (</a:t>
            </a:r>
            <a:r>
              <a:rPr lang="de-DE" altLang="de-DE" sz="2400" dirty="0" smtClean="0"/>
              <a:t>PTK</a:t>
            </a:r>
            <a:r>
              <a:rPr lang="en-US" altLang="de-DE" sz="2400" dirty="0" smtClean="0"/>
              <a:t>)</a:t>
            </a:r>
            <a:endParaRPr lang="de-DE" altLang="de-DE" sz="2000" dirty="0" smtClean="0"/>
          </a:p>
        </p:txBody>
      </p:sp>
      <p:pic>
        <p:nvPicPr>
          <p:cNvPr id="26628" name="Picture 5" descr="D:\Eigene Dateien\WORD\Vorlesungen\Hornhaut\Epidemica 3.jpg"/>
          <p:cNvPicPr>
            <a:picLocks noChangeAspect="1" noChangeArrowheads="1"/>
          </p:cNvPicPr>
          <p:nvPr/>
        </p:nvPicPr>
        <p:blipFill>
          <a:blip r:embed="rId3">
            <a:extLst>
              <a:ext uri="{28A0092B-C50C-407E-A947-70E740481C1C}">
                <a14:useLocalDpi xmlns:a14="http://schemas.microsoft.com/office/drawing/2010/main" xmlns="" val="0"/>
              </a:ext>
            </a:extLst>
          </a:blip>
          <a:srcRect l="39697"/>
          <a:stretch>
            <a:fillRect/>
          </a:stretch>
        </p:blipFill>
        <p:spPr bwMode="auto">
          <a:xfrm>
            <a:off x="4157976" y="1484784"/>
            <a:ext cx="4986024" cy="508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4253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33953" y="4655901"/>
            <a:ext cx="3802343" cy="2157475"/>
            <a:chOff x="5513004" y="1340768"/>
            <a:chExt cx="3657600" cy="2208213"/>
          </a:xfrm>
        </p:grpSpPr>
        <p:pic>
          <p:nvPicPr>
            <p:cNvPr id="30726" name="Picture 5" descr="D:\Eigene Dateien\WORD\Vorlesungen\Hornhaut\Akanthamöben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13004" y="1340768"/>
              <a:ext cx="3657600" cy="220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521358" y="3149439"/>
              <a:ext cx="2534154" cy="346516"/>
            </a:xfrm>
            <a:prstGeom prst="rect">
              <a:avLst/>
            </a:prstGeom>
          </p:spPr>
          <p:txBody>
            <a:bodyPr wrap="none">
              <a:spAutoFit/>
            </a:bodyPr>
            <a:lstStyle/>
            <a:p>
              <a:r>
                <a:rPr lang="el-GR" altLang="de-DE" sz="1600" dirty="0" smtClean="0"/>
                <a:t>Βιοψία (κύστεις στο στρώμα)</a:t>
              </a:r>
              <a:endParaRPr lang="de-DE" sz="1600" dirty="0"/>
            </a:p>
          </p:txBody>
        </p:sp>
      </p:grpSp>
      <p:sp>
        <p:nvSpPr>
          <p:cNvPr id="30722" name="Rectangle 2"/>
          <p:cNvSpPr>
            <a:spLocks noGrp="1" noChangeArrowheads="1"/>
          </p:cNvSpPr>
          <p:nvPr>
            <p:ph type="title"/>
          </p:nvPr>
        </p:nvSpPr>
        <p:spPr>
          <a:xfrm>
            <a:off x="80046" y="116632"/>
            <a:ext cx="7793037" cy="1143000"/>
          </a:xfrm>
        </p:spPr>
        <p:txBody>
          <a:bodyPr/>
          <a:lstStyle/>
          <a:p>
            <a:pPr eaLnBrk="1" hangingPunct="1"/>
            <a:r>
              <a:rPr lang="el-GR" altLang="de-DE" dirty="0" smtClean="0"/>
              <a:t>Κερατίτιδα από Ακανθαμοιβάδα</a:t>
            </a:r>
            <a:endParaRPr lang="de-DE" altLang="de-DE" dirty="0" smtClean="0"/>
          </a:p>
        </p:txBody>
      </p:sp>
      <p:sp>
        <p:nvSpPr>
          <p:cNvPr id="30723" name="Rectangle 3"/>
          <p:cNvSpPr>
            <a:spLocks noGrp="1" noChangeArrowheads="1"/>
          </p:cNvSpPr>
          <p:nvPr>
            <p:ph type="body" sz="half" idx="1"/>
          </p:nvPr>
        </p:nvSpPr>
        <p:spPr>
          <a:xfrm>
            <a:off x="19053" y="1203671"/>
            <a:ext cx="3810000" cy="5399765"/>
          </a:xfrm>
        </p:spPr>
        <p:txBody>
          <a:bodyPr>
            <a:normAutofit/>
          </a:bodyPr>
          <a:lstStyle/>
          <a:p>
            <a:pPr eaLnBrk="1" hangingPunct="1"/>
            <a:r>
              <a:rPr lang="el-GR" altLang="de-DE" sz="2000" dirty="0" smtClean="0"/>
              <a:t>Παράσιτο που βρίσκεται </a:t>
            </a:r>
          </a:p>
          <a:p>
            <a:pPr lvl="1" eaLnBrk="1" hangingPunct="1"/>
            <a:r>
              <a:rPr lang="el-GR" altLang="de-DE" sz="1800" dirty="0" smtClean="0"/>
              <a:t>Στο νερό της βρύσης</a:t>
            </a:r>
          </a:p>
          <a:p>
            <a:pPr lvl="1" eaLnBrk="1" hangingPunct="1"/>
            <a:r>
              <a:rPr lang="el-GR" altLang="de-DE" sz="1800" dirty="0" smtClean="0"/>
              <a:t>Στις θήκες ΦΕ</a:t>
            </a:r>
            <a:endParaRPr lang="de-DE" altLang="de-DE" sz="1800" dirty="0" smtClean="0"/>
          </a:p>
          <a:p>
            <a:pPr eaLnBrk="1" hangingPunct="1">
              <a:lnSpc>
                <a:spcPct val="90000"/>
              </a:lnSpc>
            </a:pPr>
            <a:r>
              <a:rPr lang="el-GR" altLang="de-DE" sz="2000" dirty="0" smtClean="0"/>
              <a:t>Αφορά κυρίως χρήστες φακών επαφής</a:t>
            </a:r>
          </a:p>
          <a:p>
            <a:pPr eaLnBrk="1" hangingPunct="1">
              <a:lnSpc>
                <a:spcPct val="90000"/>
              </a:lnSpc>
            </a:pPr>
            <a:r>
              <a:rPr lang="el-GR" altLang="de-DE" sz="2000" dirty="0" smtClean="0"/>
              <a:t>Έναρξη: επιθηλιοπάθεια (ψευδοδενδρίτης, </a:t>
            </a:r>
            <a:r>
              <a:rPr lang="el-GR" altLang="de-DE" sz="2000" i="1" dirty="0" smtClean="0"/>
              <a:t>ΔΔ δενδριτική κερατίτιδα</a:t>
            </a:r>
            <a:r>
              <a:rPr lang="el-GR" altLang="de-DE" sz="2000" dirty="0" smtClean="0"/>
              <a:t>)</a:t>
            </a:r>
          </a:p>
          <a:p>
            <a:pPr eaLnBrk="1" hangingPunct="1">
              <a:lnSpc>
                <a:spcPct val="90000"/>
              </a:lnSpc>
            </a:pPr>
            <a:r>
              <a:rPr lang="el-GR" altLang="de-DE" sz="2000" dirty="0" smtClean="0"/>
              <a:t>Έλκος (δακτυλιοειδές)</a:t>
            </a:r>
          </a:p>
          <a:p>
            <a:pPr eaLnBrk="1" hangingPunct="1">
              <a:lnSpc>
                <a:spcPct val="90000"/>
              </a:lnSpc>
            </a:pPr>
            <a:r>
              <a:rPr lang="el-GR" altLang="de-DE" sz="2000" dirty="0" smtClean="0"/>
              <a:t>Έντονος πόνος</a:t>
            </a:r>
          </a:p>
          <a:p>
            <a:pPr eaLnBrk="1" hangingPunct="1">
              <a:lnSpc>
                <a:spcPct val="90000"/>
              </a:lnSpc>
            </a:pPr>
            <a:r>
              <a:rPr lang="el-GR" altLang="de-DE" sz="2000" dirty="0" smtClean="0"/>
              <a:t>Διάγνωση: καλλιέργεια, </a:t>
            </a:r>
            <a:r>
              <a:rPr lang="en-US" altLang="de-DE" sz="2000" dirty="0" smtClean="0"/>
              <a:t>PCR</a:t>
            </a:r>
            <a:r>
              <a:rPr lang="de-DE" altLang="de-DE" sz="2000" dirty="0" smtClean="0"/>
              <a:t>, </a:t>
            </a:r>
            <a:r>
              <a:rPr lang="el-GR" altLang="de-DE" sz="2000" dirty="0" smtClean="0"/>
              <a:t>ομοεστιακή μικροσκόπηση, βιοψία</a:t>
            </a:r>
          </a:p>
          <a:p>
            <a:pPr eaLnBrk="1" hangingPunct="1">
              <a:lnSpc>
                <a:spcPct val="90000"/>
              </a:lnSpc>
            </a:pPr>
            <a:r>
              <a:rPr lang="en-US" altLang="de-DE" sz="2000" dirty="0" smtClean="0"/>
              <a:t>PHMB </a:t>
            </a:r>
            <a:r>
              <a:rPr lang="el-GR" altLang="de-DE" sz="2000" dirty="0" smtClean="0"/>
              <a:t>για 12 μήνες</a:t>
            </a:r>
            <a:endParaRPr lang="de-DE" altLang="de-DE" sz="1800" dirty="0" smtClean="0"/>
          </a:p>
        </p:txBody>
      </p:sp>
      <p:sp>
        <p:nvSpPr>
          <p:cNvPr id="7" name="Rectangle 6"/>
          <p:cNvSpPr/>
          <p:nvPr/>
        </p:nvSpPr>
        <p:spPr bwMode="auto">
          <a:xfrm>
            <a:off x="8459788" y="6524625"/>
            <a:ext cx="684212" cy="333375"/>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defRPr/>
            </a:pPr>
            <a:endParaRPr lang="de-DE"/>
          </a:p>
        </p:txBody>
      </p:sp>
      <p:grpSp>
        <p:nvGrpSpPr>
          <p:cNvPr id="3" name="Group 2"/>
          <p:cNvGrpSpPr/>
          <p:nvPr/>
        </p:nvGrpSpPr>
        <p:grpSpPr>
          <a:xfrm>
            <a:off x="6012160" y="4653136"/>
            <a:ext cx="3172525" cy="2157475"/>
            <a:chOff x="5513004" y="3548981"/>
            <a:chExt cx="3641177" cy="2328291"/>
          </a:xfrm>
        </p:grpSpPr>
        <p:grpSp>
          <p:nvGrpSpPr>
            <p:cNvPr id="30727" name="Group 2"/>
            <p:cNvGrpSpPr>
              <a:grpSpLocks/>
            </p:cNvGrpSpPr>
            <p:nvPr/>
          </p:nvGrpSpPr>
          <p:grpSpPr bwMode="auto">
            <a:xfrm>
              <a:off x="5513004" y="3548981"/>
              <a:ext cx="3641177" cy="2328291"/>
              <a:chOff x="6372200" y="4933549"/>
              <a:chExt cx="2771800" cy="1963763"/>
            </a:xfrm>
          </p:grpSpPr>
          <p:pic>
            <p:nvPicPr>
              <p:cNvPr id="30728" name="Picture 11" descr="D:\Eigene Dateien\WORD\Vorlesungen\Hornhaut\Akanthamöben 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72200" y="4933549"/>
                <a:ext cx="2771800" cy="196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9" name="Right Arrow 1"/>
              <p:cNvSpPr>
                <a:spLocks noChangeArrowheads="1"/>
              </p:cNvSpPr>
              <p:nvPr/>
            </p:nvSpPr>
            <p:spPr bwMode="auto">
              <a:xfrm rot="5400000">
                <a:off x="6725476" y="5885855"/>
                <a:ext cx="465901" cy="59153"/>
              </a:xfrm>
              <a:prstGeom prst="rightArrow">
                <a:avLst>
                  <a:gd name="adj1" fmla="val 50000"/>
                  <a:gd name="adj2" fmla="val 90832"/>
                </a:avLst>
              </a:prstGeom>
              <a:solidFill>
                <a:schemeClr val="tx1"/>
              </a:solidFill>
              <a:ln w="9525" algn="ctr">
                <a:solidFill>
                  <a:schemeClr val="tx1"/>
                </a:solidFill>
                <a:miter lim="800000"/>
                <a:headEnd/>
                <a:tailEnd/>
              </a:ln>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de-DE" altLang="de-DE"/>
              </a:p>
            </p:txBody>
          </p:sp>
          <p:sp>
            <p:nvSpPr>
              <p:cNvPr id="30730" name="Right Arrow 8"/>
              <p:cNvSpPr>
                <a:spLocks noChangeArrowheads="1"/>
              </p:cNvSpPr>
              <p:nvPr/>
            </p:nvSpPr>
            <p:spPr bwMode="auto">
              <a:xfrm rot="5400000">
                <a:off x="7376018" y="5604807"/>
                <a:ext cx="465901" cy="59153"/>
              </a:xfrm>
              <a:prstGeom prst="rightArrow">
                <a:avLst>
                  <a:gd name="adj1" fmla="val 50000"/>
                  <a:gd name="adj2" fmla="val 90832"/>
                </a:avLst>
              </a:prstGeom>
              <a:solidFill>
                <a:schemeClr val="tx1"/>
              </a:solidFill>
              <a:ln w="9525" algn="ctr">
                <a:solidFill>
                  <a:schemeClr val="tx1"/>
                </a:solidFill>
                <a:miter lim="800000"/>
                <a:headEnd/>
                <a:tailEnd/>
              </a:ln>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de-DE" altLang="de-DE"/>
              </a:p>
            </p:txBody>
          </p:sp>
          <p:sp>
            <p:nvSpPr>
              <p:cNvPr id="30731" name="Right Arrow 9"/>
              <p:cNvSpPr>
                <a:spLocks noChangeArrowheads="1"/>
              </p:cNvSpPr>
              <p:nvPr/>
            </p:nvSpPr>
            <p:spPr bwMode="auto">
              <a:xfrm rot="5400000">
                <a:off x="7753002" y="5419954"/>
                <a:ext cx="465901" cy="59153"/>
              </a:xfrm>
              <a:prstGeom prst="rightArrow">
                <a:avLst>
                  <a:gd name="adj1" fmla="val 50000"/>
                  <a:gd name="adj2" fmla="val 90832"/>
                </a:avLst>
              </a:prstGeom>
              <a:solidFill>
                <a:schemeClr val="tx1"/>
              </a:solidFill>
              <a:ln w="9525" algn="ctr">
                <a:solidFill>
                  <a:schemeClr val="tx1"/>
                </a:solidFill>
                <a:miter lim="800000"/>
                <a:headEnd/>
                <a:tailEnd/>
              </a:ln>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de-DE" altLang="de-DE"/>
              </a:p>
            </p:txBody>
          </p:sp>
        </p:grpSp>
        <p:sp>
          <p:nvSpPr>
            <p:cNvPr id="2" name="Rectangle 1"/>
            <p:cNvSpPr/>
            <p:nvPr/>
          </p:nvSpPr>
          <p:spPr>
            <a:xfrm>
              <a:off x="5981656" y="3548981"/>
              <a:ext cx="2720296" cy="341632"/>
            </a:xfrm>
            <a:prstGeom prst="rect">
              <a:avLst/>
            </a:prstGeom>
          </p:spPr>
          <p:txBody>
            <a:bodyPr wrap="none">
              <a:spAutoFit/>
            </a:bodyPr>
            <a:lstStyle/>
            <a:p>
              <a:pPr>
                <a:lnSpc>
                  <a:spcPct val="90000"/>
                </a:lnSpc>
              </a:pPr>
              <a:r>
                <a:rPr lang="el-GR" altLang="de-DE" dirty="0" smtClean="0">
                  <a:solidFill>
                    <a:schemeClr val="tx1">
                      <a:lumMod val="95000"/>
                      <a:lumOff val="5000"/>
                    </a:schemeClr>
                  </a:solidFill>
                </a:rPr>
                <a:t>ομοεστιακή μικροσκόπηση</a:t>
              </a:r>
            </a:p>
          </p:txBody>
        </p:sp>
      </p:grpSp>
      <p:grpSp>
        <p:nvGrpSpPr>
          <p:cNvPr id="8" name="Group 7"/>
          <p:cNvGrpSpPr/>
          <p:nvPr/>
        </p:nvGrpSpPr>
        <p:grpSpPr>
          <a:xfrm>
            <a:off x="4713288" y="1043444"/>
            <a:ext cx="4430712" cy="3484970"/>
            <a:chOff x="4713288" y="1043444"/>
            <a:chExt cx="4430712" cy="3484970"/>
          </a:xfrm>
        </p:grpSpPr>
        <p:pic>
          <p:nvPicPr>
            <p:cNvPr id="30724" name="Picture 9" descr="D:\Eigene Dateien\WORD\Vorlesungen\Hornhaut\Akanthamöben 4a.jpg"/>
            <p:cNvPicPr>
              <a:picLocks noChangeAspect="1" noChangeArrowheads="1"/>
            </p:cNvPicPr>
            <p:nvPr/>
          </p:nvPicPr>
          <p:blipFill>
            <a:blip r:embed="rId5">
              <a:extLst>
                <a:ext uri="{28A0092B-C50C-407E-A947-70E740481C1C}">
                  <a14:useLocalDpi xmlns:a14="http://schemas.microsoft.com/office/drawing/2010/main" xmlns="" val="0"/>
                </a:ext>
              </a:extLst>
            </a:blip>
            <a:srcRect l="6657" r="6531"/>
            <a:stretch>
              <a:fillRect/>
            </a:stretch>
          </p:blipFill>
          <p:spPr bwMode="auto">
            <a:xfrm>
              <a:off x="4713288" y="1097826"/>
              <a:ext cx="4430712" cy="343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5076056" y="1043444"/>
              <a:ext cx="3579954" cy="369332"/>
            </a:xfrm>
            <a:prstGeom prst="rect">
              <a:avLst/>
            </a:prstGeom>
          </p:spPr>
          <p:txBody>
            <a:bodyPr wrap="none">
              <a:spAutoFit/>
            </a:bodyPr>
            <a:lstStyle/>
            <a:p>
              <a:r>
                <a:rPr lang="el-GR" altLang="de-DE" dirty="0" smtClean="0">
                  <a:solidFill>
                    <a:schemeClr val="bg1"/>
                  </a:solidFill>
                </a:rPr>
                <a:t>Δακτυλιοειδής διήθηση στρώματος</a:t>
              </a:r>
              <a:endParaRPr lang="de-DE" dirty="0">
                <a:solidFill>
                  <a:schemeClr val="bg1"/>
                </a:solidFill>
              </a:endParaRPr>
            </a:p>
          </p:txBody>
        </p:sp>
      </p:grpSp>
    </p:spTree>
    <p:extLst>
      <p:ext uri="{BB962C8B-B14F-4D97-AF65-F5344CB8AC3E}">
        <p14:creationId xmlns:p14="http://schemas.microsoft.com/office/powerpoint/2010/main" xmlns="" val="850773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71400"/>
            <a:ext cx="8229600" cy="1143000"/>
          </a:xfrm>
        </p:spPr>
        <p:txBody>
          <a:bodyPr/>
          <a:lstStyle/>
          <a:p>
            <a:pPr eaLnBrk="1" hangingPunct="1"/>
            <a:r>
              <a:rPr lang="el-GR" altLang="de-DE" dirty="0" smtClean="0"/>
              <a:t>Φωτοηλεκτρική κερατίτιδα</a:t>
            </a:r>
            <a:endParaRPr lang="de-DE" altLang="de-DE" dirty="0" smtClean="0"/>
          </a:p>
        </p:txBody>
      </p:sp>
      <p:sp>
        <p:nvSpPr>
          <p:cNvPr id="31747" name="Rectangle 3"/>
          <p:cNvSpPr>
            <a:spLocks noGrp="1" noChangeArrowheads="1"/>
          </p:cNvSpPr>
          <p:nvPr>
            <p:ph type="body" idx="1"/>
          </p:nvPr>
        </p:nvSpPr>
        <p:spPr>
          <a:xfrm>
            <a:off x="0" y="4157600"/>
            <a:ext cx="9144000" cy="2583768"/>
          </a:xfrm>
        </p:spPr>
        <p:txBody>
          <a:bodyPr>
            <a:noAutofit/>
          </a:bodyPr>
          <a:lstStyle/>
          <a:p>
            <a:pPr marL="342900" lvl="1" indent="-342900" eaLnBrk="1" hangingPunct="1">
              <a:lnSpc>
                <a:spcPct val="90000"/>
              </a:lnSpc>
              <a:buClr>
                <a:schemeClr val="folHlink"/>
              </a:buClr>
              <a:buSzPct val="60000"/>
            </a:pPr>
            <a:r>
              <a:rPr lang="el-GR" altLang="de-DE" dirty="0" smtClean="0"/>
              <a:t>Έξι με 8 ώρες μετά από έκθεση σε </a:t>
            </a:r>
            <a:r>
              <a:rPr lang="en-US" altLang="de-DE" dirty="0" smtClean="0"/>
              <a:t>UV (</a:t>
            </a:r>
            <a:r>
              <a:rPr lang="el-GR" altLang="de-DE" dirty="0" smtClean="0"/>
              <a:t>ηλεκτροσυγκόλληση, σκι)</a:t>
            </a:r>
          </a:p>
          <a:p>
            <a:pPr marL="342900" lvl="1" indent="-342900" eaLnBrk="1" hangingPunct="1">
              <a:lnSpc>
                <a:spcPct val="90000"/>
              </a:lnSpc>
              <a:buClr>
                <a:schemeClr val="folHlink"/>
              </a:buClr>
              <a:buSzPct val="60000"/>
            </a:pPr>
            <a:r>
              <a:rPr lang="el-GR" altLang="de-DE" dirty="0" smtClean="0"/>
              <a:t>Αμφοτερόπλευρος πόνος, δακρύρροια, οίδημα βλεφάρων</a:t>
            </a:r>
          </a:p>
          <a:p>
            <a:pPr marL="342900" lvl="1" indent="-342900" eaLnBrk="1" hangingPunct="1">
              <a:lnSpc>
                <a:spcPct val="90000"/>
              </a:lnSpc>
              <a:buClr>
                <a:schemeClr val="folHlink"/>
              </a:buClr>
              <a:buSzPct val="60000"/>
            </a:pPr>
            <a:r>
              <a:rPr lang="el-GR" altLang="de-DE" dirty="0" smtClean="0"/>
              <a:t>Στικτή απόπτωση επιθηλίου λόγω τοξικής βλάβης από </a:t>
            </a:r>
            <a:r>
              <a:rPr lang="en-US" altLang="de-DE" dirty="0" smtClean="0"/>
              <a:t>UV</a:t>
            </a:r>
            <a:endParaRPr lang="el-GR" altLang="de-DE" dirty="0" smtClean="0"/>
          </a:p>
          <a:p>
            <a:pPr marL="342900" lvl="1" indent="-342900" eaLnBrk="1" hangingPunct="1">
              <a:lnSpc>
                <a:spcPct val="90000"/>
              </a:lnSpc>
              <a:buClr>
                <a:schemeClr val="folHlink"/>
              </a:buClr>
              <a:buSzPct val="60000"/>
            </a:pPr>
            <a:r>
              <a:rPr lang="el-GR" altLang="de-DE" dirty="0" smtClean="0"/>
              <a:t>Θεραπεία:  αλοιφή </a:t>
            </a:r>
            <a:r>
              <a:rPr lang="en-US" altLang="de-DE" dirty="0" err="1" smtClean="0"/>
              <a:t>tobrex</a:t>
            </a:r>
            <a:r>
              <a:rPr lang="en-US" altLang="de-DE" dirty="0" smtClean="0"/>
              <a:t> </a:t>
            </a:r>
            <a:r>
              <a:rPr lang="el-GR" altLang="de-DE" dirty="0" smtClean="0"/>
              <a:t>και πιεστική επίδεση άμφω, επανεξέταση την άλλη μέρα</a:t>
            </a:r>
            <a:endParaRPr lang="de-DE" altLang="de-DE" sz="240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3568" y="908720"/>
            <a:ext cx="4676664" cy="3096344"/>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8539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altLang="de-DE" dirty="0" smtClean="0"/>
              <a:t>Εκφυλίσεις - Γεροντότοξο</a:t>
            </a:r>
            <a:endParaRPr lang="de-DE" altLang="de-DE" dirty="0" smtClean="0"/>
          </a:p>
        </p:txBody>
      </p:sp>
      <p:sp>
        <p:nvSpPr>
          <p:cNvPr id="32771" name="Rectangle 3"/>
          <p:cNvSpPr>
            <a:spLocks noGrp="1" noChangeArrowheads="1"/>
          </p:cNvSpPr>
          <p:nvPr>
            <p:ph type="body" idx="1"/>
          </p:nvPr>
        </p:nvSpPr>
        <p:spPr>
          <a:xfrm>
            <a:off x="179388" y="2060575"/>
            <a:ext cx="3600450" cy="3355975"/>
          </a:xfrm>
        </p:spPr>
        <p:txBody>
          <a:bodyPr/>
          <a:lstStyle/>
          <a:p>
            <a:pPr lvl="1" eaLnBrk="1" hangingPunct="1"/>
            <a:r>
              <a:rPr lang="el-GR" altLang="de-DE" dirty="0" smtClean="0"/>
              <a:t>Περιφερική εναπόθεση λιπιδίων</a:t>
            </a:r>
          </a:p>
          <a:p>
            <a:pPr lvl="1" eaLnBrk="1" hangingPunct="1"/>
            <a:r>
              <a:rPr lang="el-GR" altLang="de-DE" dirty="0" smtClean="0"/>
              <a:t>Δυσλιπιδαιμία (σε νέα άτομα)</a:t>
            </a:r>
            <a:endParaRPr lang="de-DE" altLang="de-DE" dirty="0" smtClean="0"/>
          </a:p>
        </p:txBody>
      </p:sp>
      <p:pic>
        <p:nvPicPr>
          <p:cNvPr id="32773" name="Picture 5" descr="D:\Eigene Dateien\WORD\Vorlesungen\Hornhaut\Arcus lipoides.jpg"/>
          <p:cNvPicPr>
            <a:picLocks noChangeAspect="1" noChangeArrowheads="1"/>
          </p:cNvPicPr>
          <p:nvPr/>
        </p:nvPicPr>
        <p:blipFill>
          <a:blip r:embed="rId3">
            <a:extLst>
              <a:ext uri="{28A0092B-C50C-407E-A947-70E740481C1C}">
                <a14:useLocalDpi xmlns:a14="http://schemas.microsoft.com/office/drawing/2010/main" xmlns="" val="0"/>
              </a:ext>
            </a:extLst>
          </a:blip>
          <a:srcRect l="11171" t="5070" r="3030"/>
          <a:stretch>
            <a:fillRect/>
          </a:stretch>
        </p:blipFill>
        <p:spPr bwMode="auto">
          <a:xfrm>
            <a:off x="3708400" y="2078038"/>
            <a:ext cx="5243513"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69886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417638"/>
          </a:xfrm>
        </p:spPr>
        <p:txBody>
          <a:bodyPr>
            <a:noAutofit/>
          </a:bodyPr>
          <a:lstStyle/>
          <a:p>
            <a:pPr eaLnBrk="1" hangingPunct="1"/>
            <a:r>
              <a:rPr lang="el-GR" altLang="de-DE" dirty="0" smtClean="0"/>
              <a:t>Εκφυλίσεις – Ταινιοειδής κερατοπάθεια</a:t>
            </a:r>
            <a:endParaRPr lang="de-DE" altLang="de-DE" dirty="0" smtClean="0"/>
          </a:p>
        </p:txBody>
      </p:sp>
      <p:sp>
        <p:nvSpPr>
          <p:cNvPr id="33795" name="Rectangle 3"/>
          <p:cNvSpPr>
            <a:spLocks noGrp="1" noChangeArrowheads="1"/>
          </p:cNvSpPr>
          <p:nvPr>
            <p:ph type="body" idx="1"/>
          </p:nvPr>
        </p:nvSpPr>
        <p:spPr>
          <a:xfrm>
            <a:off x="0" y="1825649"/>
            <a:ext cx="3615754" cy="4391025"/>
          </a:xfrm>
        </p:spPr>
        <p:txBody>
          <a:bodyPr/>
          <a:lstStyle/>
          <a:p>
            <a:pPr eaLnBrk="1" hangingPunct="1">
              <a:lnSpc>
                <a:spcPct val="90000"/>
              </a:lnSpc>
            </a:pPr>
            <a:r>
              <a:rPr lang="el-GR" altLang="de-DE" sz="2400" dirty="0" smtClean="0"/>
              <a:t>Εναπόθεση ασβεστίου στη </a:t>
            </a:r>
            <a:r>
              <a:rPr lang="en-US" altLang="de-DE" sz="2400" dirty="0" smtClean="0"/>
              <a:t>Bowman</a:t>
            </a:r>
          </a:p>
          <a:p>
            <a:pPr eaLnBrk="1" hangingPunct="1">
              <a:lnSpc>
                <a:spcPct val="90000"/>
              </a:lnSpc>
            </a:pPr>
            <a:r>
              <a:rPr lang="el-GR" altLang="de-DE" sz="2400" dirty="0" smtClean="0"/>
              <a:t>Πρωτοπαθώς: υψηλά επίπεδα ασβεστίου στο αίμα</a:t>
            </a:r>
          </a:p>
          <a:p>
            <a:pPr eaLnBrk="1" hangingPunct="1">
              <a:lnSpc>
                <a:spcPct val="90000"/>
              </a:lnSpc>
            </a:pPr>
            <a:r>
              <a:rPr lang="el-GR" altLang="de-DE" sz="2400" dirty="0" smtClean="0"/>
              <a:t>Δευτεροπαθώς: μετά από οφθ. επεμβάσεις</a:t>
            </a:r>
          </a:p>
          <a:p>
            <a:pPr eaLnBrk="1" hangingPunct="1">
              <a:lnSpc>
                <a:spcPct val="90000"/>
              </a:lnSpc>
            </a:pPr>
            <a:r>
              <a:rPr lang="el-GR" altLang="de-DE" sz="2400" dirty="0" smtClean="0"/>
              <a:t>Απόξεση (με Ε</a:t>
            </a:r>
            <a:r>
              <a:rPr lang="en-US" altLang="de-DE" sz="2400" dirty="0" smtClean="0"/>
              <a:t>D</a:t>
            </a:r>
            <a:r>
              <a:rPr lang="de-DE" altLang="de-DE" sz="2400" dirty="0" smtClean="0"/>
              <a:t>TA</a:t>
            </a:r>
            <a:r>
              <a:rPr lang="el-GR" altLang="de-DE" sz="2400" dirty="0" smtClean="0"/>
              <a:t>)</a:t>
            </a:r>
            <a:endParaRPr lang="de-DE" altLang="de-DE" sz="2400" dirty="0" smtClean="0"/>
          </a:p>
          <a:p>
            <a:pPr marL="342900" lvl="1" indent="-342900">
              <a:lnSpc>
                <a:spcPct val="90000"/>
              </a:lnSpc>
              <a:buFont typeface="Arial" panose="020B0604020202020204" pitchFamily="34" charset="0"/>
              <a:buChar char="•"/>
            </a:pPr>
            <a:r>
              <a:rPr lang="el-GR" altLang="de-DE" sz="2400" dirty="0"/>
              <a:t>φωτοθεραπευτική κερατεκτομή με </a:t>
            </a:r>
            <a:r>
              <a:rPr lang="en-US" altLang="de-DE" sz="2400" dirty="0"/>
              <a:t>laser</a:t>
            </a:r>
            <a:endParaRPr lang="de-DE" altLang="de-DE" sz="2000" dirty="0"/>
          </a:p>
          <a:p>
            <a:pPr eaLnBrk="1" hangingPunct="1">
              <a:lnSpc>
                <a:spcPct val="90000"/>
              </a:lnSpc>
            </a:pPr>
            <a:r>
              <a:rPr lang="de-DE" altLang="de-DE" sz="2400" dirty="0"/>
              <a:t>(</a:t>
            </a:r>
            <a:r>
              <a:rPr lang="de-DE" altLang="de-DE" sz="2400" dirty="0" smtClean="0"/>
              <a:t>PTK)</a:t>
            </a:r>
          </a:p>
        </p:txBody>
      </p:sp>
      <p:pic>
        <p:nvPicPr>
          <p:cNvPr id="33797" name="Picture 5" descr="D:\Eigene Dateien\WORD\Vorlesungen\Hornhaut\bandförmige Keratopathie.jpg"/>
          <p:cNvPicPr>
            <a:picLocks noChangeAspect="1" noChangeArrowheads="1"/>
          </p:cNvPicPr>
          <p:nvPr/>
        </p:nvPicPr>
        <p:blipFill>
          <a:blip r:embed="rId3">
            <a:extLst>
              <a:ext uri="{28A0092B-C50C-407E-A947-70E740481C1C}">
                <a14:useLocalDpi xmlns:a14="http://schemas.microsoft.com/office/drawing/2010/main" xmlns="" val="0"/>
              </a:ext>
            </a:extLst>
          </a:blip>
          <a:srcRect l="6705" r="11493"/>
          <a:stretch>
            <a:fillRect/>
          </a:stretch>
        </p:blipFill>
        <p:spPr bwMode="auto">
          <a:xfrm>
            <a:off x="3805846" y="1896640"/>
            <a:ext cx="5302657" cy="405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553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0" y="928670"/>
            <a:ext cx="9144000" cy="228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altLang="de-DE" dirty="0" smtClean="0"/>
              <a:t>Νεύρωση: οφθαλμικό νεύρο </a:t>
            </a:r>
            <a:r>
              <a:rPr lang="el-GR" altLang="de-DE" sz="2800" dirty="0" smtClean="0"/>
              <a:t>(</a:t>
            </a:r>
            <a:r>
              <a:rPr lang="de-DE" altLang="de-DE" sz="2800" dirty="0" smtClean="0"/>
              <a:t>N. V1</a:t>
            </a:r>
            <a:r>
              <a:rPr lang="el-GR" altLang="de-DE" sz="2800" dirty="0" smtClean="0"/>
              <a:t>)</a:t>
            </a:r>
            <a:endParaRPr lang="de-DE" altLang="de-DE" sz="2800" dirty="0" smtClean="0"/>
          </a:p>
          <a:p>
            <a:pPr lvl="1"/>
            <a:r>
              <a:rPr lang="el-GR" altLang="de-DE" dirty="0" err="1" smtClean="0"/>
              <a:t>υποεπιθηλιακό</a:t>
            </a:r>
            <a:r>
              <a:rPr lang="el-GR" altLang="de-DE" dirty="0" smtClean="0"/>
              <a:t> πλέγμα (</a:t>
            </a:r>
            <a:r>
              <a:rPr lang="el-GR" altLang="de-DE" dirty="0" err="1" smtClean="0"/>
              <a:t>κερατοειδικό</a:t>
            </a:r>
            <a:r>
              <a:rPr lang="el-GR" altLang="de-DE" dirty="0" smtClean="0"/>
              <a:t> αντανακλαστικό) και </a:t>
            </a:r>
          </a:p>
          <a:p>
            <a:pPr lvl="1"/>
            <a:r>
              <a:rPr lang="el-GR" altLang="de-DE" dirty="0" smtClean="0"/>
              <a:t>εν τω </a:t>
            </a:r>
            <a:r>
              <a:rPr lang="el-GR" altLang="de-DE" dirty="0" err="1" smtClean="0"/>
              <a:t>βάθει</a:t>
            </a:r>
            <a:r>
              <a:rPr lang="el-GR" altLang="de-DE" dirty="0" smtClean="0"/>
              <a:t> νεύρα (βλ. </a:t>
            </a:r>
            <a:r>
              <a:rPr lang="el-GR" altLang="de-DE" dirty="0" err="1" smtClean="0"/>
              <a:t>στρωματική</a:t>
            </a:r>
            <a:r>
              <a:rPr lang="el-GR" altLang="de-DE" dirty="0" smtClean="0"/>
              <a:t> </a:t>
            </a:r>
            <a:r>
              <a:rPr lang="el-GR" altLang="de-DE" dirty="0" err="1" smtClean="0"/>
              <a:t>ερπητική</a:t>
            </a:r>
            <a:r>
              <a:rPr lang="el-GR" altLang="de-DE" dirty="0" smtClean="0"/>
              <a:t> κερατίτιδα)</a:t>
            </a:r>
            <a:endParaRPr lang="de-DE" altLang="de-DE" dirty="0"/>
          </a:p>
        </p:txBody>
      </p:sp>
      <p:pic>
        <p:nvPicPr>
          <p:cNvPr id="6" name="Picture 8" descr="D:\Eigene Dateien\WORD\Vorlesungen\Hornhaut\intraepithelialer Nervenverlauf.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34" y="3411601"/>
            <a:ext cx="4691857" cy="2517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D:\Eigene Dateien\WORD\Vorlesungen\Hornhaut\HH-Innervation.jpg"/>
          <p:cNvPicPr>
            <a:picLocks noChangeAspect="1" noChangeArrowheads="1"/>
          </p:cNvPicPr>
          <p:nvPr/>
        </p:nvPicPr>
        <p:blipFill>
          <a:blip r:embed="rId5">
            <a:extLst>
              <a:ext uri="{28A0092B-C50C-407E-A947-70E740481C1C}">
                <a14:useLocalDpi xmlns:a14="http://schemas.microsoft.com/office/drawing/2010/main" xmlns="" val="0"/>
              </a:ext>
            </a:extLst>
          </a:blip>
          <a:srcRect l="-2" t="64375" r="67201"/>
          <a:stretch>
            <a:fillRect/>
          </a:stretch>
        </p:blipFill>
        <p:spPr bwMode="auto">
          <a:xfrm>
            <a:off x="5857884" y="3000372"/>
            <a:ext cx="2786082" cy="281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457200" y="-2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Ανατομία κερατοειδούς (2)</a:t>
            </a:r>
            <a:endParaRPr lang="de-DE"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8318500" y="6032500"/>
            <a:ext cx="609600" cy="609600"/>
          </a:xfrm>
          <a:prstGeom prst="rect">
            <a:avLst/>
          </a:prstGeom>
        </p:spPr>
      </p:pic>
      <p:sp>
        <p:nvSpPr>
          <p:cNvPr id="8" name="7 - Ορθογώνιο"/>
          <p:cNvSpPr/>
          <p:nvPr/>
        </p:nvSpPr>
        <p:spPr>
          <a:xfrm>
            <a:off x="0" y="6027027"/>
            <a:ext cx="9144000" cy="707886"/>
          </a:xfrm>
          <a:prstGeom prst="rect">
            <a:avLst/>
          </a:prstGeom>
        </p:spPr>
        <p:txBody>
          <a:bodyPr wrap="square">
            <a:spAutoFit/>
          </a:bodyPr>
          <a:lstStyle/>
          <a:p>
            <a:pPr algn="ctr"/>
            <a:r>
              <a:rPr lang="el-GR" altLang="de-DE" sz="2000" dirty="0" smtClean="0"/>
              <a:t>Εικόνα </a:t>
            </a:r>
            <a:r>
              <a:rPr lang="en-US" altLang="de-DE" sz="2000" dirty="0" smtClean="0"/>
              <a:t>f: O</a:t>
            </a:r>
            <a:r>
              <a:rPr lang="el-GR" altLang="de-DE" sz="2000" dirty="0" err="1" smtClean="0"/>
              <a:t>μοεστιακή</a:t>
            </a:r>
            <a:r>
              <a:rPr lang="el-GR" altLang="de-DE" sz="2000" dirty="0" smtClean="0"/>
              <a:t> μικροσκοπία κλάδου του </a:t>
            </a:r>
            <a:r>
              <a:rPr lang="el-GR" altLang="de-DE" sz="2000" dirty="0" err="1" smtClean="0"/>
              <a:t>υποεπιθηλιακού</a:t>
            </a:r>
            <a:r>
              <a:rPr lang="el-GR" altLang="de-DE" sz="2000" dirty="0" smtClean="0"/>
              <a:t> πλέγματος (</a:t>
            </a:r>
            <a:r>
              <a:rPr lang="en-US" altLang="de-DE" sz="2000" i="1" dirty="0" smtClean="0"/>
              <a:t>en face</a:t>
            </a:r>
            <a:r>
              <a:rPr lang="en-US" altLang="de-DE" sz="2000" dirty="0" smtClean="0"/>
              <a:t>, </a:t>
            </a:r>
            <a:r>
              <a:rPr lang="el-GR" altLang="de-DE" sz="2000" dirty="0" smtClean="0"/>
              <a:t>διαφαίνονται επιθηλιακά κύτταρα)</a:t>
            </a:r>
            <a:endParaRPr lang="de-DE" altLang="de-DE" dirty="0"/>
          </a:p>
        </p:txBody>
      </p:sp>
    </p:spTree>
    <p:extLst>
      <p:ext uri="{BB962C8B-B14F-4D97-AF65-F5344CB8AC3E}">
        <p14:creationId xmlns:p14="http://schemas.microsoft.com/office/powerpoint/2010/main" xmlns="" val="8083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6512" y="-27384"/>
            <a:ext cx="9180512" cy="1143000"/>
          </a:xfrm>
        </p:spPr>
        <p:txBody>
          <a:bodyPr/>
          <a:lstStyle/>
          <a:p>
            <a:pPr eaLnBrk="1" hangingPunct="1"/>
            <a:r>
              <a:rPr lang="el-GR" altLang="de-DE" sz="4000" dirty="0" smtClean="0"/>
              <a:t>Εκφυλίσεις - </a:t>
            </a:r>
            <a:r>
              <a:rPr lang="de-DE" altLang="de-DE" sz="4000" dirty="0" smtClean="0"/>
              <a:t>Cornea verticillata</a:t>
            </a:r>
          </a:p>
        </p:txBody>
      </p:sp>
      <p:sp>
        <p:nvSpPr>
          <p:cNvPr id="34819" name="Rectangle 3"/>
          <p:cNvSpPr>
            <a:spLocks noGrp="1" noChangeArrowheads="1"/>
          </p:cNvSpPr>
          <p:nvPr>
            <p:ph type="body" idx="1"/>
          </p:nvPr>
        </p:nvSpPr>
        <p:spPr>
          <a:xfrm>
            <a:off x="34925" y="2122488"/>
            <a:ext cx="3241675" cy="4568825"/>
          </a:xfrm>
        </p:spPr>
        <p:txBody>
          <a:bodyPr/>
          <a:lstStyle/>
          <a:p>
            <a:pPr eaLnBrk="1" hangingPunct="1"/>
            <a:r>
              <a:rPr lang="el-GR" altLang="de-DE" sz="2800" smtClean="0"/>
              <a:t>Επιθηλιακές εναποθέσεις</a:t>
            </a:r>
            <a:endParaRPr lang="de-DE" altLang="de-DE" sz="2800" smtClean="0"/>
          </a:p>
          <a:p>
            <a:pPr lvl="1" eaLnBrk="1" hangingPunct="1"/>
            <a:r>
              <a:rPr lang="de-DE" altLang="de-DE" sz="2400" smtClean="0"/>
              <a:t>Chloroquin</a:t>
            </a:r>
          </a:p>
          <a:p>
            <a:pPr lvl="1" eaLnBrk="1" hangingPunct="1"/>
            <a:r>
              <a:rPr lang="de-DE" altLang="de-DE" sz="2400" smtClean="0"/>
              <a:t>Amiodaron</a:t>
            </a:r>
          </a:p>
          <a:p>
            <a:pPr lvl="1" eaLnBrk="1" hangingPunct="1"/>
            <a:r>
              <a:rPr lang="de-DE" altLang="de-DE" sz="2400" smtClean="0"/>
              <a:t>Indometacin</a:t>
            </a:r>
          </a:p>
          <a:p>
            <a:pPr lvl="1" eaLnBrk="1" hangingPunct="1"/>
            <a:r>
              <a:rPr lang="de-DE" altLang="de-DE" sz="2400" smtClean="0"/>
              <a:t>Chlorpromazin</a:t>
            </a:r>
          </a:p>
          <a:p>
            <a:pPr lvl="1" eaLnBrk="1" hangingPunct="1"/>
            <a:r>
              <a:rPr lang="de-DE" altLang="de-DE" sz="2400" smtClean="0"/>
              <a:t>Tamoxifen</a:t>
            </a:r>
          </a:p>
        </p:txBody>
      </p:sp>
      <p:sp>
        <p:nvSpPr>
          <p:cNvPr id="5" name="Rectangle 4"/>
          <p:cNvSpPr/>
          <p:nvPr/>
        </p:nvSpPr>
        <p:spPr bwMode="auto">
          <a:xfrm>
            <a:off x="8496300" y="6524625"/>
            <a:ext cx="684213" cy="333375"/>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defRPr/>
            </a:pPr>
            <a:endParaRPr lang="de-DE"/>
          </a:p>
        </p:txBody>
      </p:sp>
      <p:sp>
        <p:nvSpPr>
          <p:cNvPr id="6" name="Rectangle 5"/>
          <p:cNvSpPr/>
          <p:nvPr/>
        </p:nvSpPr>
        <p:spPr bwMode="auto">
          <a:xfrm>
            <a:off x="8459788" y="6524625"/>
            <a:ext cx="684212" cy="333375"/>
          </a:xfrm>
          <a:prstGeom prst="rect">
            <a:avLst/>
          </a:prstGeom>
          <a:solidFill>
            <a:schemeClr val="accent3"/>
          </a:solidFill>
          <a:ln w="9525" cap="flat" cmpd="sng" algn="ctr">
            <a:noFill/>
            <a:prstDash val="solid"/>
            <a:miter lim="800000"/>
            <a:headEnd type="none" w="med" len="med"/>
            <a:tailEnd type="none" w="med" len="med"/>
          </a:ln>
          <a:effectLst/>
          <a:extLst/>
        </p:spPr>
        <p:txBody>
          <a:bodyPr wrap="none"/>
          <a:lstStyle/>
          <a:p>
            <a:pPr>
              <a:defRPr/>
            </a:pPr>
            <a:endParaRPr lang="de-DE"/>
          </a:p>
        </p:txBody>
      </p:sp>
      <p:pic>
        <p:nvPicPr>
          <p:cNvPr id="34822" name="Picture 6" descr="D:\Eigene Dateien\WORD\Vorlesungen\Hornhaut\Cornea verticillat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675" y="2060575"/>
            <a:ext cx="5878513"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3170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384"/>
            <a:ext cx="9144000" cy="1368152"/>
          </a:xfrm>
        </p:spPr>
        <p:txBody>
          <a:bodyPr/>
          <a:lstStyle/>
          <a:p>
            <a:pPr eaLnBrk="1" hangingPunct="1"/>
            <a:r>
              <a:rPr lang="el-GR" altLang="de-DE" dirty="0" smtClean="0"/>
              <a:t>Δυστροφίες στρώματος κερατοειδούς</a:t>
            </a:r>
            <a:endParaRPr lang="de-DE" altLang="de-DE" dirty="0" smtClean="0"/>
          </a:p>
        </p:txBody>
      </p:sp>
      <p:grpSp>
        <p:nvGrpSpPr>
          <p:cNvPr id="35843" name="Group 22"/>
          <p:cNvGrpSpPr>
            <a:grpSpLocks/>
          </p:cNvGrpSpPr>
          <p:nvPr/>
        </p:nvGrpSpPr>
        <p:grpSpPr bwMode="auto">
          <a:xfrm>
            <a:off x="1219200" y="1905000"/>
            <a:ext cx="3352800" cy="2324100"/>
            <a:chOff x="768" y="1200"/>
            <a:chExt cx="2112" cy="1464"/>
          </a:xfrm>
        </p:grpSpPr>
        <p:pic>
          <p:nvPicPr>
            <p:cNvPr id="35854" name="Picture 8" descr="C:\Eigene Dateien\Eigene Bilder\Hornhaut\Meesmannsche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8" y="1200"/>
              <a:ext cx="2112" cy="1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5" name="Text Box 9"/>
            <p:cNvSpPr txBox="1">
              <a:spLocks noChangeArrowheads="1"/>
            </p:cNvSpPr>
            <p:nvPr/>
          </p:nvSpPr>
          <p:spPr bwMode="auto">
            <a:xfrm>
              <a:off x="768" y="2448"/>
              <a:ext cx="72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de-DE" altLang="de-DE" sz="1600"/>
                <a:t>Meesmann</a:t>
              </a:r>
            </a:p>
          </p:txBody>
        </p:sp>
      </p:grpSp>
      <p:grpSp>
        <p:nvGrpSpPr>
          <p:cNvPr id="35844" name="Group 23"/>
          <p:cNvGrpSpPr>
            <a:grpSpLocks/>
          </p:cNvGrpSpPr>
          <p:nvPr/>
        </p:nvGrpSpPr>
        <p:grpSpPr bwMode="auto">
          <a:xfrm>
            <a:off x="4724400" y="1905000"/>
            <a:ext cx="3505200" cy="2316163"/>
            <a:chOff x="2976" y="1200"/>
            <a:chExt cx="2208" cy="1459"/>
          </a:xfrm>
        </p:grpSpPr>
        <p:pic>
          <p:nvPicPr>
            <p:cNvPr id="35852" name="Picture 11" descr="C:\Eigene Dateien\Eigene Bilder\Hornhaut\Reis Bückele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76" y="1200"/>
              <a:ext cx="2208" cy="1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3" name="Text Box 12"/>
            <p:cNvSpPr txBox="1">
              <a:spLocks noChangeArrowheads="1"/>
            </p:cNvSpPr>
            <p:nvPr/>
          </p:nvSpPr>
          <p:spPr bwMode="auto">
            <a:xfrm>
              <a:off x="2976" y="2448"/>
              <a:ext cx="806" cy="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de-DE" altLang="de-DE" sz="1600"/>
                <a:t>Reis-Bückler</a:t>
              </a:r>
            </a:p>
          </p:txBody>
        </p:sp>
      </p:grpSp>
      <p:grpSp>
        <p:nvGrpSpPr>
          <p:cNvPr id="35845" name="Group 18"/>
          <p:cNvGrpSpPr>
            <a:grpSpLocks/>
          </p:cNvGrpSpPr>
          <p:nvPr/>
        </p:nvGrpSpPr>
        <p:grpSpPr bwMode="auto">
          <a:xfrm>
            <a:off x="1219200" y="4343400"/>
            <a:ext cx="3352800" cy="2362200"/>
            <a:chOff x="2640" y="2688"/>
            <a:chExt cx="1982" cy="1421"/>
          </a:xfrm>
        </p:grpSpPr>
        <p:pic>
          <p:nvPicPr>
            <p:cNvPr id="35850" name="Picture 17" descr="C:\Eigene Dateien\Eigene Bilder\Hornhaut\Granuläre Dyst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40" y="2688"/>
              <a:ext cx="1982"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1" name="Text Box 15"/>
            <p:cNvSpPr txBox="1">
              <a:spLocks noChangeArrowheads="1"/>
            </p:cNvSpPr>
            <p:nvPr/>
          </p:nvSpPr>
          <p:spPr bwMode="auto">
            <a:xfrm>
              <a:off x="2640" y="3888"/>
              <a:ext cx="752" cy="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de-DE" altLang="de-DE" sz="1600">
                  <a:solidFill>
                    <a:schemeClr val="bg1"/>
                  </a:solidFill>
                </a:rPr>
                <a:t>Groenouw 1</a:t>
              </a:r>
            </a:p>
          </p:txBody>
        </p:sp>
      </p:grpSp>
      <p:grpSp>
        <p:nvGrpSpPr>
          <p:cNvPr id="35846" name="Group 21"/>
          <p:cNvGrpSpPr>
            <a:grpSpLocks/>
          </p:cNvGrpSpPr>
          <p:nvPr/>
        </p:nvGrpSpPr>
        <p:grpSpPr bwMode="auto">
          <a:xfrm>
            <a:off x="4724400" y="4343400"/>
            <a:ext cx="3505200" cy="2351088"/>
            <a:chOff x="2976" y="2736"/>
            <a:chExt cx="2208" cy="1481"/>
          </a:xfrm>
        </p:grpSpPr>
        <p:pic>
          <p:nvPicPr>
            <p:cNvPr id="35848" name="Picture 19" descr="C:\Eigene Dateien\Eigene Bilder\Hornhaut\Gittrige A-rezessiv.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76" y="2736"/>
              <a:ext cx="2208" cy="1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9" name="Text Box 20"/>
            <p:cNvSpPr txBox="1">
              <a:spLocks noChangeArrowheads="1"/>
            </p:cNvSpPr>
            <p:nvPr/>
          </p:nvSpPr>
          <p:spPr bwMode="auto">
            <a:xfrm>
              <a:off x="2976" y="3984"/>
              <a:ext cx="121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de-DE" altLang="de-DE" sz="1600">
                  <a:solidFill>
                    <a:schemeClr val="bg1"/>
                  </a:solidFill>
                </a:rPr>
                <a:t>Groenouw 3, gittrig</a:t>
              </a:r>
            </a:p>
          </p:txBody>
        </p:sp>
      </p:grpSp>
    </p:spTree>
    <p:extLst>
      <p:ext uri="{BB962C8B-B14F-4D97-AF65-F5344CB8AC3E}">
        <p14:creationId xmlns:p14="http://schemas.microsoft.com/office/powerpoint/2010/main" xmlns="" val="1672598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C:\Eigene Dateien\Eigene Bilder\Hornhaut+Sklera\Keratokonus, fortgeschritte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2088" y="114747"/>
            <a:ext cx="39624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cmpd="dbl">
                <a:solidFill>
                  <a:srgbClr val="66FFFF"/>
                </a:solidFill>
                <a:miter lim="800000"/>
                <a:headEnd/>
                <a:tailEnd/>
              </a14:hiddenLine>
            </a:ext>
          </a:extLst>
        </p:spPr>
      </p:pic>
      <p:sp>
        <p:nvSpPr>
          <p:cNvPr id="36867" name="Rectangle 9"/>
          <p:cNvSpPr>
            <a:spLocks noGrp="1" noChangeArrowheads="1"/>
          </p:cNvSpPr>
          <p:nvPr>
            <p:ph type="title"/>
          </p:nvPr>
        </p:nvSpPr>
        <p:spPr>
          <a:xfrm>
            <a:off x="0" y="56158"/>
            <a:ext cx="4883324" cy="1068586"/>
          </a:xfrm>
        </p:spPr>
        <p:txBody>
          <a:bodyPr/>
          <a:lstStyle/>
          <a:p>
            <a:pPr eaLnBrk="1" hangingPunct="1"/>
            <a:r>
              <a:rPr lang="en-US" altLang="de-DE" dirty="0" smtClean="0"/>
              <a:t>K</a:t>
            </a:r>
            <a:r>
              <a:rPr lang="el-GR" altLang="de-DE" dirty="0" smtClean="0"/>
              <a:t>ερατόκωνος</a:t>
            </a:r>
            <a:endParaRPr lang="de-DE" altLang="de-DE" dirty="0" smtClean="0"/>
          </a:p>
        </p:txBody>
      </p:sp>
      <p:sp>
        <p:nvSpPr>
          <p:cNvPr id="36868" name="Rectangle 10"/>
          <p:cNvSpPr>
            <a:spLocks noGrp="1" noChangeArrowheads="1"/>
          </p:cNvSpPr>
          <p:nvPr>
            <p:ph type="body" sz="half" idx="1"/>
          </p:nvPr>
        </p:nvSpPr>
        <p:spPr>
          <a:xfrm>
            <a:off x="323850" y="1457126"/>
            <a:ext cx="4495800" cy="2547938"/>
          </a:xfrm>
        </p:spPr>
        <p:txBody>
          <a:bodyPr>
            <a:normAutofit lnSpcReduction="10000"/>
          </a:bodyPr>
          <a:lstStyle/>
          <a:p>
            <a:r>
              <a:rPr lang="el-GR" altLang="de-DE" sz="2000" dirty="0" smtClean="0"/>
              <a:t>Εκτατική πάθηση κερατοειδούς. Στην εφηβεία έναρξη προοδευτικής εστιακής λέπτυνσης στρώματος με </a:t>
            </a:r>
            <a:r>
              <a:rPr lang="el-GR" altLang="de-DE" sz="2000" b="1" i="1" dirty="0" smtClean="0"/>
              <a:t>σύστοιχη αύ</a:t>
            </a:r>
            <a:r>
              <a:rPr lang="el-GR" altLang="de-DE" sz="2000" b="1" i="1" dirty="0" smtClean="0">
                <a:sym typeface="Wingdings" pitchFamily="2" charset="2"/>
              </a:rPr>
              <a:t>ξηση της καμπυλότητας </a:t>
            </a:r>
            <a:r>
              <a:rPr lang="de-DE" altLang="de-DE" sz="2000" dirty="0" smtClean="0">
                <a:sym typeface="Wingdings" pitchFamily="2" charset="2"/>
              </a:rPr>
              <a:t>„</a:t>
            </a:r>
            <a:r>
              <a:rPr lang="el-GR" altLang="de-DE" sz="2000" dirty="0" smtClean="0">
                <a:sym typeface="Wingdings" pitchFamily="2" charset="2"/>
              </a:rPr>
              <a:t>κώνος</a:t>
            </a:r>
            <a:r>
              <a:rPr lang="de-DE" altLang="de-DE" sz="2000" dirty="0" smtClean="0">
                <a:sym typeface="Wingdings" pitchFamily="2" charset="2"/>
              </a:rPr>
              <a:t>“</a:t>
            </a:r>
            <a:r>
              <a:rPr lang="el-GR" altLang="de-DE" sz="2000" dirty="0" smtClean="0">
                <a:sym typeface="Wingdings" pitchFamily="2" charset="2"/>
              </a:rPr>
              <a:t> (βλ. τοπογραφία: </a:t>
            </a:r>
            <a:r>
              <a:rPr lang="el-GR" altLang="de-DE" sz="2000" dirty="0" smtClean="0"/>
              <a:t>*</a:t>
            </a:r>
            <a:r>
              <a:rPr lang="el-GR" altLang="de-DE" sz="2000" dirty="0" smtClean="0">
                <a:solidFill>
                  <a:srgbClr val="7030A0"/>
                </a:solidFill>
              </a:rPr>
              <a:t>)</a:t>
            </a:r>
          </a:p>
          <a:p>
            <a:pPr eaLnBrk="1" hangingPunct="1"/>
            <a:r>
              <a:rPr lang="el-GR" altLang="de-DE" sz="2000" dirty="0" smtClean="0"/>
              <a:t>Συχνός!: 1:2000</a:t>
            </a:r>
            <a:endParaRPr lang="el-GR" altLang="de-DE" sz="2000" dirty="0" smtClean="0">
              <a:solidFill>
                <a:schemeClr val="bg1"/>
              </a:solidFill>
            </a:endParaRPr>
          </a:p>
          <a:p>
            <a:pPr eaLnBrk="1" hangingPunct="1"/>
            <a:r>
              <a:rPr lang="el-GR" altLang="de-DE" sz="2000" dirty="0" smtClean="0"/>
              <a:t>Οικογενής, επί </a:t>
            </a:r>
            <a:r>
              <a:rPr lang="de-DE" altLang="de-DE" sz="2000" dirty="0" smtClean="0"/>
              <a:t>M. Down</a:t>
            </a:r>
            <a:r>
              <a:rPr lang="el-GR" altLang="de-DE" sz="2000" dirty="0" smtClean="0"/>
              <a:t>, ατοπίας, αλλεργικής επιπεφυκίτιδας  κ.α.</a:t>
            </a:r>
            <a:endParaRPr lang="de-DE" altLang="de-DE" sz="2000" dirty="0" smtClean="0"/>
          </a:p>
        </p:txBody>
      </p:sp>
      <p:grpSp>
        <p:nvGrpSpPr>
          <p:cNvPr id="36870" name="Group 14"/>
          <p:cNvGrpSpPr>
            <a:grpSpLocks/>
          </p:cNvGrpSpPr>
          <p:nvPr/>
        </p:nvGrpSpPr>
        <p:grpSpPr bwMode="auto">
          <a:xfrm>
            <a:off x="1187624" y="4225925"/>
            <a:ext cx="7391400" cy="2465387"/>
            <a:chOff x="336" y="2554"/>
            <a:chExt cx="5088" cy="1766"/>
          </a:xfrm>
        </p:grpSpPr>
        <p:pic>
          <p:nvPicPr>
            <p:cNvPr id="36871" name="Picture 5" descr="A:\formefrusteKK.BMP"/>
            <p:cNvPicPr>
              <a:picLocks noChangeAspect="1" noChangeArrowheads="1"/>
            </p:cNvPicPr>
            <p:nvPr/>
          </p:nvPicPr>
          <p:blipFill>
            <a:blip r:embed="rId4">
              <a:extLst>
                <a:ext uri="{28A0092B-C50C-407E-A947-70E740481C1C}">
                  <a14:useLocalDpi xmlns:a14="http://schemas.microsoft.com/office/drawing/2010/main" xmlns="" val="0"/>
                </a:ext>
              </a:extLst>
            </a:blip>
            <a:srcRect b="49986"/>
            <a:stretch>
              <a:fillRect/>
            </a:stretch>
          </p:blipFill>
          <p:spPr bwMode="auto">
            <a:xfrm>
              <a:off x="336" y="2554"/>
              <a:ext cx="5088" cy="1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2" name="Rectangle 11"/>
            <p:cNvSpPr>
              <a:spLocks noChangeArrowheads="1"/>
            </p:cNvSpPr>
            <p:nvPr/>
          </p:nvSpPr>
          <p:spPr bwMode="auto">
            <a:xfrm>
              <a:off x="336" y="2592"/>
              <a:ext cx="672" cy="9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de-DE" altLang="de-DE" sz="2400"/>
            </a:p>
          </p:txBody>
        </p:sp>
        <p:sp>
          <p:nvSpPr>
            <p:cNvPr id="36873" name="Rectangle 13"/>
            <p:cNvSpPr>
              <a:spLocks noChangeArrowheads="1"/>
            </p:cNvSpPr>
            <p:nvPr/>
          </p:nvSpPr>
          <p:spPr bwMode="auto">
            <a:xfrm>
              <a:off x="2784" y="2592"/>
              <a:ext cx="672" cy="9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de-DE" altLang="de-DE" sz="2400"/>
            </a:p>
          </p:txBody>
        </p:sp>
      </p:grpSp>
      <p:sp>
        <p:nvSpPr>
          <p:cNvPr id="3" name="Rectangle 2"/>
          <p:cNvSpPr/>
          <p:nvPr/>
        </p:nvSpPr>
        <p:spPr>
          <a:xfrm>
            <a:off x="6156176" y="5517232"/>
            <a:ext cx="300082" cy="369332"/>
          </a:xfrm>
          <a:prstGeom prst="rect">
            <a:avLst/>
          </a:prstGeom>
        </p:spPr>
        <p:txBody>
          <a:bodyPr wrap="none">
            <a:spAutoFit/>
          </a:bodyPr>
          <a:lstStyle/>
          <a:p>
            <a:r>
              <a:rPr lang="el-GR" altLang="de-DE" dirty="0" smtClean="0"/>
              <a:t>*</a:t>
            </a:r>
            <a:endParaRPr lang="de-DE" b="1" dirty="0"/>
          </a:p>
        </p:txBody>
      </p:sp>
      <p:sp>
        <p:nvSpPr>
          <p:cNvPr id="4" name="Rectangle 3"/>
          <p:cNvSpPr/>
          <p:nvPr/>
        </p:nvSpPr>
        <p:spPr>
          <a:xfrm>
            <a:off x="2915816" y="5651956"/>
            <a:ext cx="300082" cy="369332"/>
          </a:xfrm>
          <a:prstGeom prst="rect">
            <a:avLst/>
          </a:prstGeom>
        </p:spPr>
        <p:txBody>
          <a:bodyPr wrap="none">
            <a:spAutoFit/>
          </a:bodyPr>
          <a:lstStyle/>
          <a:p>
            <a:r>
              <a:rPr lang="el-GR" altLang="de-DE" dirty="0" smtClean="0"/>
              <a:t>*</a:t>
            </a:r>
            <a:endParaRPr lang="de-DE" b="1" dirty="0"/>
          </a:p>
        </p:txBody>
      </p:sp>
    </p:spTree>
    <p:extLst>
      <p:ext uri="{BB962C8B-B14F-4D97-AF65-F5344CB8AC3E}">
        <p14:creationId xmlns:p14="http://schemas.microsoft.com/office/powerpoint/2010/main" xmlns="" val="1996651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title"/>
          </p:nvPr>
        </p:nvSpPr>
        <p:spPr/>
        <p:txBody>
          <a:bodyPr/>
          <a:lstStyle/>
          <a:p>
            <a:pPr eaLnBrk="1" hangingPunct="1"/>
            <a:r>
              <a:rPr lang="el-GR" altLang="de-DE" dirty="0" smtClean="0"/>
              <a:t>Θεραπεία κερατόκωνου</a:t>
            </a:r>
            <a:endParaRPr lang="de-DE" altLang="de-DE" dirty="0" smtClean="0"/>
          </a:p>
        </p:txBody>
      </p:sp>
      <p:pic>
        <p:nvPicPr>
          <p:cNvPr id="3789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463" y="3717032"/>
            <a:ext cx="4908551" cy="2944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893" name="Picture 10" descr="D:\Eigene Dateien\WORD\Vorlesungen\Hornhaut\KP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6463" y="3717032"/>
            <a:ext cx="4464050" cy="294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4" name="Rectangle 2"/>
          <p:cNvSpPr>
            <a:spLocks noChangeArrowheads="1"/>
          </p:cNvSpPr>
          <p:nvPr/>
        </p:nvSpPr>
        <p:spPr bwMode="auto">
          <a:xfrm>
            <a:off x="-17464" y="1223605"/>
            <a:ext cx="91614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l-GR" altLang="de-DE" sz="2400" dirty="0"/>
              <a:t>Σταθερός: </a:t>
            </a:r>
            <a:r>
              <a:rPr lang="el-GR" altLang="de-DE" sz="2400" dirty="0" smtClean="0"/>
              <a:t>οπτική αποκατάσταση με γυαλιά / φακούς επαφής. </a:t>
            </a:r>
          </a:p>
        </p:txBody>
      </p:sp>
      <p:sp>
        <p:nvSpPr>
          <p:cNvPr id="37895" name="Rectangle 10"/>
          <p:cNvSpPr>
            <a:spLocks noChangeArrowheads="1"/>
          </p:cNvSpPr>
          <p:nvPr/>
        </p:nvSpPr>
        <p:spPr bwMode="auto">
          <a:xfrm>
            <a:off x="-3175" y="1556792"/>
            <a:ext cx="914717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2"/>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l-GR" altLang="de-DE" sz="2400" dirty="0"/>
              <a:t>Εξελισσόμενος: </a:t>
            </a:r>
            <a:endParaRPr lang="de-DE" altLang="de-DE" sz="2400" dirty="0"/>
          </a:p>
          <a:p>
            <a:pPr eaLnBrk="1" hangingPunct="1">
              <a:spcBef>
                <a:spcPct val="0"/>
              </a:spcBef>
              <a:buClrTx/>
              <a:buSzTx/>
              <a:buFontTx/>
              <a:buNone/>
            </a:pPr>
            <a:r>
              <a:rPr lang="el-GR" altLang="de-DE" sz="2400" dirty="0"/>
              <a:t>Διασύνδεση του </a:t>
            </a:r>
            <a:r>
              <a:rPr lang="el-GR" altLang="de-DE" sz="2400" dirty="0" smtClean="0"/>
              <a:t>κερατοειδούς με </a:t>
            </a:r>
            <a:r>
              <a:rPr lang="el-GR" altLang="de-DE" sz="2400" dirty="0"/>
              <a:t>ριβοφλαβίνη και </a:t>
            </a:r>
            <a:r>
              <a:rPr lang="en-US" altLang="de-DE" sz="2400" dirty="0" smtClean="0"/>
              <a:t>UV</a:t>
            </a:r>
            <a:r>
              <a:rPr lang="el-GR" altLang="de-DE" sz="2400" dirty="0" smtClean="0"/>
              <a:t>Α </a:t>
            </a:r>
            <a:r>
              <a:rPr lang="en-US" altLang="de-DE" sz="2400" dirty="0" smtClean="0"/>
              <a:t>(Cornea cross linking, CXL)</a:t>
            </a:r>
            <a:endParaRPr lang="el-GR" altLang="de-DE" sz="2400" dirty="0" smtClean="0"/>
          </a:p>
          <a:p>
            <a:pPr eaLnBrk="1" hangingPunct="1">
              <a:spcBef>
                <a:spcPct val="0"/>
              </a:spcBef>
              <a:buClrTx/>
              <a:buSzTx/>
              <a:buNone/>
            </a:pPr>
            <a:r>
              <a:rPr lang="el-GR" altLang="de-DE" sz="2400" dirty="0"/>
              <a:t>Σε προχωρημένο στάδιο μεταμόσχευση κερατοειδούς</a:t>
            </a:r>
            <a:endParaRPr lang="de-DE" altLang="de-DE" sz="2400" dirty="0"/>
          </a:p>
          <a:p>
            <a:pPr eaLnBrk="1" hangingPunct="1">
              <a:spcBef>
                <a:spcPct val="0"/>
              </a:spcBef>
              <a:buClrTx/>
              <a:buSzTx/>
              <a:buFontTx/>
              <a:buNone/>
            </a:pPr>
            <a:endParaRPr lang="de-DE" altLang="de-DE" sz="2400" dirty="0"/>
          </a:p>
        </p:txBody>
      </p:sp>
    </p:spTree>
    <p:extLst>
      <p:ext uri="{BB962C8B-B14F-4D97-AF65-F5344CB8AC3E}">
        <p14:creationId xmlns:p14="http://schemas.microsoft.com/office/powerpoint/2010/main" xmlns="" val="138284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Eigene Dateien\WORD\Vorlesungen\Hornhaut\HH01b.jpg"/>
          <p:cNvPicPr>
            <a:picLocks noChangeAspect="1" noChangeArrowheads="1"/>
          </p:cNvPicPr>
          <p:nvPr/>
        </p:nvPicPr>
        <p:blipFill>
          <a:blip r:embed="rId4">
            <a:extLst>
              <a:ext uri="{28A0092B-C50C-407E-A947-70E740481C1C}">
                <a14:useLocalDpi xmlns:a14="http://schemas.microsoft.com/office/drawing/2010/main" xmlns="" val="0"/>
              </a:ext>
            </a:extLst>
          </a:blip>
          <a:srcRect r="51575"/>
          <a:stretch>
            <a:fillRect/>
          </a:stretch>
        </p:blipFill>
        <p:spPr bwMode="auto">
          <a:xfrm>
            <a:off x="3960813" y="0"/>
            <a:ext cx="5183187" cy="694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683568" y="617538"/>
            <a:ext cx="28098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sz="3600" dirty="0" smtClean="0"/>
              <a:t>Ιστολογία κερατοειδούς</a:t>
            </a:r>
            <a:endParaRPr lang="de-DE" altLang="de-DE" sz="3600" dirty="0"/>
          </a:p>
        </p:txBody>
      </p:sp>
      <p:sp>
        <p:nvSpPr>
          <p:cNvPr id="6" name="Rectangle 5"/>
          <p:cNvSpPr/>
          <p:nvPr/>
        </p:nvSpPr>
        <p:spPr bwMode="auto">
          <a:xfrm>
            <a:off x="4067944" y="6259512"/>
            <a:ext cx="5076056" cy="598487"/>
          </a:xfrm>
          <a:prstGeom prst="rect">
            <a:avLst/>
          </a:prstGeom>
          <a:noFill/>
          <a:ln w="9525" cap="flat" cmpd="sng" algn="ctr">
            <a:noFill/>
            <a:prstDash val="solid"/>
            <a:miter lim="800000"/>
            <a:headEnd type="none" w="med" len="med"/>
            <a:tailEnd type="none" w="med" len="med"/>
          </a:ln>
          <a:effectLst/>
          <a:extLst/>
        </p:spPr>
        <p:txBody>
          <a:bodyPr wrap="none"/>
          <a:lstStyle/>
          <a:p>
            <a:pPr>
              <a:defRPr/>
            </a:pPr>
            <a:r>
              <a:rPr lang="de-DE" sz="2000" dirty="0"/>
              <a:t>E</a:t>
            </a:r>
            <a:r>
              <a:rPr lang="el-GR" sz="2000" dirty="0"/>
              <a:t>νδοθήλιο</a:t>
            </a:r>
            <a:r>
              <a:rPr lang="en-US" sz="2000" dirty="0"/>
              <a:t> </a:t>
            </a:r>
            <a:r>
              <a:rPr lang="de-DE" sz="2000" dirty="0"/>
              <a:t>&amp;</a:t>
            </a:r>
            <a:r>
              <a:rPr lang="el-GR" sz="2000" dirty="0"/>
              <a:t> Δεσκεμέτειος μεμβράνη (15μ</a:t>
            </a:r>
            <a:r>
              <a:rPr lang="en-US" sz="2000" dirty="0"/>
              <a:t>m</a:t>
            </a:r>
            <a:r>
              <a:rPr lang="el-GR" sz="2000" dirty="0"/>
              <a:t>)</a:t>
            </a:r>
            <a:endParaRPr lang="de-DE" sz="2000" dirty="0"/>
          </a:p>
        </p:txBody>
      </p:sp>
      <p:sp>
        <p:nvSpPr>
          <p:cNvPr id="7" name="Rectangle 6"/>
          <p:cNvSpPr/>
          <p:nvPr/>
        </p:nvSpPr>
        <p:spPr bwMode="auto">
          <a:xfrm>
            <a:off x="5553444" y="3292475"/>
            <a:ext cx="1970884" cy="813515"/>
          </a:xfrm>
          <a:prstGeom prst="rect">
            <a:avLst/>
          </a:prstGeom>
          <a:noFill/>
          <a:ln w="9525" cap="flat" cmpd="sng" algn="ctr">
            <a:noFill/>
            <a:prstDash val="solid"/>
            <a:miter lim="800000"/>
            <a:headEnd type="none" w="med" len="med"/>
            <a:tailEnd type="none" w="med" len="med"/>
          </a:ln>
          <a:effectLst/>
          <a:extLst/>
        </p:spPr>
        <p:txBody>
          <a:bodyPr wrap="none"/>
          <a:lstStyle/>
          <a:p>
            <a:pPr>
              <a:defRPr/>
            </a:pPr>
            <a:r>
              <a:rPr lang="el-GR" sz="2000" dirty="0"/>
              <a:t>Στρώμα </a:t>
            </a:r>
            <a:r>
              <a:rPr lang="en-US" sz="2000" dirty="0"/>
              <a:t>(500m)</a:t>
            </a:r>
            <a:endParaRPr lang="de-DE" sz="2000" dirty="0"/>
          </a:p>
        </p:txBody>
      </p:sp>
      <p:sp>
        <p:nvSpPr>
          <p:cNvPr id="8" name="Rectangle 7"/>
          <p:cNvSpPr/>
          <p:nvPr/>
        </p:nvSpPr>
        <p:spPr bwMode="auto">
          <a:xfrm>
            <a:off x="5392644" y="620713"/>
            <a:ext cx="2131684" cy="648660"/>
          </a:xfrm>
          <a:prstGeom prst="rect">
            <a:avLst/>
          </a:prstGeom>
          <a:noFill/>
          <a:ln w="9525" cap="flat" cmpd="sng" algn="ctr">
            <a:noFill/>
            <a:prstDash val="solid"/>
            <a:miter lim="800000"/>
            <a:headEnd type="none" w="med" len="med"/>
            <a:tailEnd type="none" w="med" len="med"/>
          </a:ln>
          <a:effectLst/>
          <a:extLst/>
        </p:spPr>
        <p:txBody>
          <a:bodyPr wrap="none"/>
          <a:lstStyle/>
          <a:p>
            <a:pPr>
              <a:defRPr/>
            </a:pPr>
            <a:r>
              <a:rPr lang="el-GR" sz="2000" dirty="0"/>
              <a:t>Επιθήλιο (50μ</a:t>
            </a:r>
            <a:r>
              <a:rPr lang="en-US" sz="2000" dirty="0"/>
              <a:t>m</a:t>
            </a:r>
            <a:r>
              <a:rPr lang="el-GR" sz="2000" dirty="0"/>
              <a:t>)</a:t>
            </a:r>
            <a:endParaRPr lang="de-DE" sz="2000"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8318500" y="6032500"/>
            <a:ext cx="609600" cy="609600"/>
          </a:xfrm>
          <a:prstGeom prst="rect">
            <a:avLst/>
          </a:prstGeom>
        </p:spPr>
      </p:pic>
    </p:spTree>
    <p:extLst>
      <p:ext uri="{BB962C8B-B14F-4D97-AF65-F5344CB8AC3E}">
        <p14:creationId xmlns:p14="http://schemas.microsoft.com/office/powerpoint/2010/main" xmlns="" val="12722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617538"/>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smtClean="0"/>
              <a:t>Δακρυικό φίλμ</a:t>
            </a:r>
            <a:endParaRPr lang="de-DE" altLang="de-DE"/>
          </a:p>
        </p:txBody>
      </p:sp>
      <p:pic>
        <p:nvPicPr>
          <p:cNvPr id="3" name="Picture 4" descr="D:\Eigene Dateien\WORD\Vorlesungen\Hornhaut\Tränenfilm.jpg"/>
          <p:cNvPicPr>
            <a:picLocks noChangeAspect="1" noChangeArrowheads="1"/>
          </p:cNvPicPr>
          <p:nvPr/>
        </p:nvPicPr>
        <p:blipFill>
          <a:blip r:embed="rId3">
            <a:extLst>
              <a:ext uri="{28A0092B-C50C-407E-A947-70E740481C1C}">
                <a14:useLocalDpi xmlns:a14="http://schemas.microsoft.com/office/drawing/2010/main" xmlns="" val="0"/>
              </a:ext>
            </a:extLst>
          </a:blip>
          <a:srcRect l="41003" t="9190" b="5185"/>
          <a:stretch>
            <a:fillRect/>
          </a:stretch>
        </p:blipFill>
        <p:spPr bwMode="auto">
          <a:xfrm>
            <a:off x="6732588" y="1268413"/>
            <a:ext cx="2189162" cy="55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
          <p:cNvSpPr>
            <a:spLocks noChangeArrowheads="1"/>
          </p:cNvSpPr>
          <p:nvPr/>
        </p:nvSpPr>
        <p:spPr bwMode="auto">
          <a:xfrm>
            <a:off x="323850" y="1916113"/>
            <a:ext cx="64801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1" algn="r" eaLnBrk="1" hangingPunct="1"/>
            <a:r>
              <a:rPr lang="el-GR" altLang="de-DE" sz="1600"/>
              <a:t>Λιπώδης στιβάδα </a:t>
            </a:r>
            <a:r>
              <a:rPr lang="de-DE" altLang="de-DE" sz="1600"/>
              <a:t>(</a:t>
            </a:r>
            <a:r>
              <a:rPr lang="el-GR" altLang="de-DE" sz="1600"/>
              <a:t>αδένες του </a:t>
            </a:r>
            <a:r>
              <a:rPr lang="de-DE" altLang="de-DE" sz="1600"/>
              <a:t>Meibom</a:t>
            </a:r>
            <a:r>
              <a:rPr lang="el-GR" altLang="de-DE" sz="1600"/>
              <a:t> / ταρσός</a:t>
            </a:r>
            <a:r>
              <a:rPr lang="de-DE" altLang="de-DE" sz="1600"/>
              <a:t>)</a:t>
            </a:r>
            <a:endParaRPr lang="de-DE" altLang="de-DE" sz="1400"/>
          </a:p>
        </p:txBody>
      </p:sp>
      <p:sp>
        <p:nvSpPr>
          <p:cNvPr id="6" name="Rectangle 2"/>
          <p:cNvSpPr>
            <a:spLocks noChangeArrowheads="1"/>
          </p:cNvSpPr>
          <p:nvPr/>
        </p:nvSpPr>
        <p:spPr bwMode="auto">
          <a:xfrm>
            <a:off x="1187450" y="3667125"/>
            <a:ext cx="56165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1" algn="r" eaLnBrk="1" hangingPunct="1"/>
            <a:r>
              <a:rPr lang="el-GR" altLang="de-DE" sz="1600" dirty="0" smtClean="0"/>
              <a:t>Υδαρής </a:t>
            </a:r>
            <a:r>
              <a:rPr lang="el-GR" altLang="de-DE" sz="1600" dirty="0"/>
              <a:t>στιβάδα</a:t>
            </a:r>
            <a:r>
              <a:rPr lang="de-DE" altLang="de-DE" sz="1600" dirty="0"/>
              <a:t> (</a:t>
            </a:r>
            <a:r>
              <a:rPr lang="el-GR" altLang="de-DE" sz="1600" dirty="0"/>
              <a:t>δακρυικός αδένας</a:t>
            </a:r>
            <a:r>
              <a:rPr lang="de-DE" altLang="de-DE" sz="1600" dirty="0"/>
              <a:t>)</a:t>
            </a:r>
          </a:p>
        </p:txBody>
      </p:sp>
      <p:sp>
        <p:nvSpPr>
          <p:cNvPr id="7" name="Rectangle 5"/>
          <p:cNvSpPr>
            <a:spLocks noChangeArrowheads="1"/>
          </p:cNvSpPr>
          <p:nvPr/>
        </p:nvSpPr>
        <p:spPr bwMode="auto">
          <a:xfrm>
            <a:off x="306388" y="5373688"/>
            <a:ext cx="64976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1" algn="r" eaLnBrk="1" hangingPunct="1"/>
            <a:r>
              <a:rPr lang="el-GR" altLang="de-DE" sz="1600"/>
              <a:t>Βλεννώδης στιβάδα</a:t>
            </a:r>
            <a:r>
              <a:rPr lang="de-DE" altLang="de-DE" sz="1600"/>
              <a:t> (</a:t>
            </a:r>
            <a:r>
              <a:rPr lang="el-GR" altLang="de-DE" sz="1600"/>
              <a:t>καλυκοειδή κύτταρα του επιπεφυκότα</a:t>
            </a:r>
            <a:r>
              <a:rPr lang="de-DE" altLang="de-DE" sz="1600"/>
              <a:t>)</a:t>
            </a:r>
            <a:endParaRPr lang="de-DE" altLang="de-DE" sz="1400"/>
          </a:p>
        </p:txBody>
      </p:sp>
    </p:spTree>
    <p:extLst>
      <p:ext uri="{BB962C8B-B14F-4D97-AF65-F5344CB8AC3E}">
        <p14:creationId xmlns:p14="http://schemas.microsoft.com/office/powerpoint/2010/main" xmlns="" val="2791647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617538"/>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smtClean="0"/>
              <a:t>Λειτουργίες</a:t>
            </a:r>
            <a:endParaRPr lang="de-DE" altLang="de-DE"/>
          </a:p>
        </p:txBody>
      </p:sp>
      <p:sp>
        <p:nvSpPr>
          <p:cNvPr id="3" name="Rectangle 3"/>
          <p:cNvSpPr txBox="1">
            <a:spLocks noChangeArrowheads="1"/>
          </p:cNvSpPr>
          <p:nvPr/>
        </p:nvSpPr>
        <p:spPr>
          <a:xfrm>
            <a:off x="1182688" y="2017713"/>
            <a:ext cx="6989762"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l-GR" altLang="de-DE" sz="2800" dirty="0" smtClean="0"/>
              <a:t>Μηχανική προστασία περιεχομένου οφθαλμού </a:t>
            </a:r>
            <a:r>
              <a:rPr lang="el-GR" altLang="de-DE" sz="2400" dirty="0" smtClean="0"/>
              <a:t>(μέρος ινώδους χιτώνα)</a:t>
            </a:r>
          </a:p>
          <a:p>
            <a:pPr marL="514350" indent="-514350">
              <a:buFont typeface="+mj-lt"/>
              <a:buAutoNum type="arabicPeriod"/>
            </a:pPr>
            <a:r>
              <a:rPr lang="el-GR" altLang="de-DE" sz="2800" dirty="0" smtClean="0"/>
              <a:t>Διαφάνεια</a:t>
            </a:r>
            <a:endParaRPr lang="de-DE" altLang="de-DE" sz="2800" dirty="0" smtClean="0"/>
          </a:p>
          <a:p>
            <a:pPr lvl="1">
              <a:buFont typeface="Arial" panose="020B0604020202020204" pitchFamily="34" charset="0"/>
              <a:buChar char="•"/>
            </a:pPr>
            <a:r>
              <a:rPr lang="el-GR" altLang="de-DE" sz="2400" dirty="0" smtClean="0"/>
              <a:t>Κάθετη διάταξη πεταλίων στρώματος</a:t>
            </a:r>
          </a:p>
          <a:p>
            <a:pPr lvl="1">
              <a:buFont typeface="Arial" panose="020B0604020202020204" pitchFamily="34" charset="0"/>
              <a:buChar char="•"/>
            </a:pPr>
            <a:r>
              <a:rPr lang="el-GR" altLang="de-DE" sz="2400" dirty="0" smtClean="0"/>
              <a:t>Διάμετρος ινιδίων κολλαγόνου</a:t>
            </a:r>
          </a:p>
          <a:p>
            <a:pPr lvl="1">
              <a:buFont typeface="Arial" panose="020B0604020202020204" pitchFamily="34" charset="0"/>
              <a:buChar char="•"/>
            </a:pPr>
            <a:r>
              <a:rPr lang="el-GR" altLang="de-DE" sz="2400" dirty="0" smtClean="0"/>
              <a:t>Ενδοθήλιο περιορίζει ενυδάτωση στρώματος</a:t>
            </a:r>
            <a:endParaRPr lang="de-DE" altLang="de-DE" sz="2400" dirty="0" smtClean="0"/>
          </a:p>
          <a:p>
            <a:pPr marL="514350" indent="-514350">
              <a:buFont typeface="+mj-lt"/>
              <a:buAutoNum type="arabicPeriod"/>
            </a:pPr>
            <a:r>
              <a:rPr lang="el-GR" altLang="de-DE" sz="2800" dirty="0" smtClean="0"/>
              <a:t>Διάθλαση φωτός </a:t>
            </a:r>
            <a:r>
              <a:rPr lang="el-GR" altLang="de-DE" sz="2400" dirty="0" smtClean="0"/>
              <a:t>(διαθλαστική ισχύς</a:t>
            </a:r>
            <a:r>
              <a:rPr lang="de-DE" altLang="de-DE" sz="2400" dirty="0" smtClean="0"/>
              <a:t> 43 </a:t>
            </a:r>
            <a:r>
              <a:rPr lang="en-US" altLang="de-DE" sz="2400" dirty="0" smtClean="0"/>
              <a:t>D</a:t>
            </a:r>
            <a:r>
              <a:rPr lang="el-GR" altLang="de-DE" sz="2400" dirty="0" smtClean="0"/>
              <a:t>)</a:t>
            </a:r>
            <a:endParaRPr lang="de-DE" altLang="de-DE" sz="2400" dirty="0"/>
          </a:p>
        </p:txBody>
      </p:sp>
    </p:spTree>
    <p:extLst>
      <p:ext uri="{BB962C8B-B14F-4D97-AF65-F5344CB8AC3E}">
        <p14:creationId xmlns:p14="http://schemas.microsoft.com/office/powerpoint/2010/main" xmlns="" val="3231609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a:spLocks noChangeAspect="1" noChangeArrowheads="1"/>
          </p:cNvSpPr>
          <p:nvPr/>
        </p:nvSpPr>
        <p:spPr bwMode="auto">
          <a:xfrm>
            <a:off x="604129" y="2625162"/>
            <a:ext cx="1591607" cy="4260222"/>
          </a:xfrm>
          <a:prstGeom prst="rect">
            <a:avLst/>
          </a:prstGeom>
          <a:blipFill dpi="0" rotWithShape="0">
            <a:blip r:embed="rId3" cstate="print"/>
            <a:srcRect/>
            <a:stretch>
              <a:fillRect l="-199958" t="-6686" r="-134212" b="-1442"/>
            </a:stretch>
          </a:bli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9pPr>
          </a:lstStyle>
          <a:p>
            <a:pPr algn="ctr" eaLnBrk="1" hangingPunct="1">
              <a:spcBef>
                <a:spcPct val="0"/>
              </a:spcBef>
              <a:buFontTx/>
              <a:buNone/>
            </a:pPr>
            <a:r>
              <a:rPr lang="de-DE" altLang="de-DE" sz="1800">
                <a:solidFill>
                  <a:srgbClr val="000000"/>
                </a:solidFill>
                <a:latin typeface="Arial" charset="0"/>
                <a:ea typeface="Microsoft YaHei" pitchFamily="34" charset="-122"/>
              </a:rPr>
              <a:t>!</a:t>
            </a:r>
          </a:p>
        </p:txBody>
      </p:sp>
      <p:sp>
        <p:nvSpPr>
          <p:cNvPr id="2" name="Rectangle 2"/>
          <p:cNvSpPr txBox="1">
            <a:spLocks noChangeArrowheads="1"/>
          </p:cNvSpPr>
          <p:nvPr/>
        </p:nvSpPr>
        <p:spPr>
          <a:xfrm>
            <a:off x="3694832" y="-13855"/>
            <a:ext cx="544916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Εξέταση</a:t>
            </a:r>
            <a:r>
              <a:rPr lang="de-DE" altLang="de-DE" dirty="0" smtClean="0"/>
              <a:t> (1)</a:t>
            </a:r>
            <a:endParaRPr lang="de-DE" altLang="de-DE" dirty="0"/>
          </a:p>
        </p:txBody>
      </p:sp>
      <p:sp>
        <p:nvSpPr>
          <p:cNvPr id="3" name="Rectangle 3"/>
          <p:cNvSpPr txBox="1">
            <a:spLocks noChangeArrowheads="1"/>
          </p:cNvSpPr>
          <p:nvPr/>
        </p:nvSpPr>
        <p:spPr>
          <a:xfrm>
            <a:off x="3018526" y="1156855"/>
            <a:ext cx="6131283" cy="38439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altLang="de-DE" dirty="0" smtClean="0"/>
              <a:t>Σχισμοειδής λυχνία </a:t>
            </a:r>
            <a:r>
              <a:rPr lang="el-GR" altLang="de-DE" sz="2400" dirty="0" smtClean="0"/>
              <a:t>(</a:t>
            </a:r>
            <a:r>
              <a:rPr lang="el-GR" altLang="de-DE" sz="2400" i="1" dirty="0"/>
              <a:t>Α: </a:t>
            </a:r>
            <a:r>
              <a:rPr lang="el-GR" altLang="de-DE" sz="2400" i="1" dirty="0" smtClean="0"/>
              <a:t>πλατιά δέσμη σε θολό κερατοειδή λόγω ανεπάρκειας ενδοθηλίου, Β</a:t>
            </a:r>
            <a:r>
              <a:rPr lang="el-GR" altLang="de-DE" sz="2400" i="1" dirty="0"/>
              <a:t>: </a:t>
            </a:r>
            <a:r>
              <a:rPr lang="el-GR" altLang="de-DE" sz="2400" i="1" dirty="0" smtClean="0"/>
              <a:t> οπτική τομή με λεπτή δέσμη φωτός σε </a:t>
            </a:r>
            <a:r>
              <a:rPr lang="el-GR" altLang="de-DE" sz="2400" i="1" dirty="0"/>
              <a:t>διαυγή κερατοειδή </a:t>
            </a:r>
            <a:r>
              <a:rPr lang="el-GR" altLang="de-DE" sz="2400" dirty="0" smtClean="0"/>
              <a:t>)</a:t>
            </a:r>
            <a:endParaRPr lang="de-DE" altLang="de-DE" sz="2400" dirty="0" smtClean="0"/>
          </a:p>
          <a:p>
            <a:r>
              <a:rPr lang="el-GR" altLang="de-DE" dirty="0" smtClean="0"/>
              <a:t>Χρώση με φλουορεσκε</a:t>
            </a:r>
            <a:r>
              <a:rPr lang="el-GR" altLang="de-DE" dirty="0" smtClean="0">
                <a:latin typeface="Calibri"/>
              </a:rPr>
              <a:t>ΐ</a:t>
            </a:r>
            <a:r>
              <a:rPr lang="el-GR" altLang="de-DE" dirty="0" smtClean="0"/>
              <a:t>νη </a:t>
            </a:r>
            <a:r>
              <a:rPr lang="el-GR" altLang="de-DE" sz="2400" i="1" dirty="0" smtClean="0"/>
              <a:t>(Γ: στικτή επιθηλιοπάθεια, Δ: επιθηλιακό έλλειμμα)</a:t>
            </a:r>
          </a:p>
          <a:p>
            <a:r>
              <a:rPr lang="el-GR" altLang="de-DE" dirty="0" smtClean="0"/>
              <a:t>Αισθητικότητα (</a:t>
            </a:r>
            <a:r>
              <a:rPr lang="de-DE" altLang="de-DE" dirty="0" smtClean="0"/>
              <a:t>Q-Tip</a:t>
            </a:r>
            <a:r>
              <a:rPr lang="el-GR" altLang="de-DE" dirty="0" smtClean="0"/>
              <a:t>)</a:t>
            </a:r>
            <a:endParaRPr lang="de-DE" altLang="de-DE" dirty="0"/>
          </a:p>
        </p:txBody>
      </p:sp>
      <p:grpSp>
        <p:nvGrpSpPr>
          <p:cNvPr id="16" name="Group 15"/>
          <p:cNvGrpSpPr/>
          <p:nvPr/>
        </p:nvGrpSpPr>
        <p:grpSpPr>
          <a:xfrm>
            <a:off x="6476729" y="4799979"/>
            <a:ext cx="2735263" cy="2157413"/>
            <a:chOff x="3549576" y="4608612"/>
            <a:chExt cx="2735263" cy="2157413"/>
          </a:xfrm>
        </p:grpSpPr>
        <p:pic>
          <p:nvPicPr>
            <p:cNvPr id="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9576" y="4608612"/>
              <a:ext cx="2735263" cy="2157413"/>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3635896" y="4696997"/>
              <a:ext cx="317716" cy="369332"/>
            </a:xfrm>
            <a:prstGeom prst="rect">
              <a:avLst/>
            </a:prstGeom>
          </p:spPr>
          <p:txBody>
            <a:bodyPr wrap="none">
              <a:spAutoFit/>
            </a:bodyPr>
            <a:lstStyle/>
            <a:p>
              <a:r>
                <a:rPr lang="el-GR" altLang="de-DE" b="1" dirty="0" smtClean="0">
                  <a:solidFill>
                    <a:schemeClr val="bg1"/>
                  </a:solidFill>
                </a:rPr>
                <a:t>Δ</a:t>
              </a:r>
              <a:endParaRPr lang="de-DE" b="1" dirty="0">
                <a:solidFill>
                  <a:schemeClr val="bg1"/>
                </a:solidFill>
              </a:endParaRPr>
            </a:p>
          </p:txBody>
        </p:sp>
      </p:grpSp>
      <p:grpSp>
        <p:nvGrpSpPr>
          <p:cNvPr id="19" name="Group 18"/>
          <p:cNvGrpSpPr/>
          <p:nvPr/>
        </p:nvGrpSpPr>
        <p:grpSpPr>
          <a:xfrm>
            <a:off x="-11753" y="-6928"/>
            <a:ext cx="3030279" cy="2632090"/>
            <a:chOff x="6142322" y="-1033296"/>
            <a:chExt cx="2874963" cy="2571750"/>
          </a:xfrm>
        </p:grpSpPr>
        <p:pic>
          <p:nvPicPr>
            <p:cNvPr id="13" name="Picture 7" descr="D:\01 OPHTHALMOLOGY\01 SCIENTIFIC PROJECTS\ACTIVE\2013 ΕΛΛΗΝΙΚΗ ΕΤΑΙΡΕΙΑ ΜΕΤΑΜΟΣΧΕΥΣΕΩΝ\dmek athens\2\IA01891\2 - 2013-09-23\IA01891_002_008.bm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42322" y="-1033296"/>
              <a:ext cx="2874963"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6262571" y="-838055"/>
              <a:ext cx="324128" cy="369332"/>
            </a:xfrm>
            <a:prstGeom prst="rect">
              <a:avLst/>
            </a:prstGeom>
          </p:spPr>
          <p:txBody>
            <a:bodyPr wrap="none">
              <a:spAutoFit/>
            </a:bodyPr>
            <a:lstStyle/>
            <a:p>
              <a:r>
                <a:rPr lang="el-GR" altLang="de-DE" b="1" i="1" dirty="0">
                  <a:solidFill>
                    <a:schemeClr val="bg1"/>
                  </a:solidFill>
                </a:rPr>
                <a:t>Α</a:t>
              </a:r>
              <a:endParaRPr lang="de-DE" b="1" dirty="0">
                <a:solidFill>
                  <a:schemeClr val="bg1"/>
                </a:solidFill>
              </a:endParaRPr>
            </a:p>
          </p:txBody>
        </p:sp>
      </p:grpSp>
      <p:sp>
        <p:nvSpPr>
          <p:cNvPr id="17" name="Rectangle 16"/>
          <p:cNvSpPr/>
          <p:nvPr/>
        </p:nvSpPr>
        <p:spPr>
          <a:xfrm>
            <a:off x="646267" y="2807731"/>
            <a:ext cx="314510" cy="369332"/>
          </a:xfrm>
          <a:prstGeom prst="rect">
            <a:avLst/>
          </a:prstGeom>
        </p:spPr>
        <p:txBody>
          <a:bodyPr wrap="none">
            <a:spAutoFit/>
          </a:bodyPr>
          <a:lstStyle/>
          <a:p>
            <a:r>
              <a:rPr lang="el-GR" b="1" i="1" dirty="0" smtClean="0">
                <a:solidFill>
                  <a:schemeClr val="bg1"/>
                </a:solidFill>
              </a:rPr>
              <a:t>Β</a:t>
            </a:r>
            <a:endParaRPr lang="de-DE" b="1" dirty="0">
              <a:solidFill>
                <a:schemeClr val="bg1"/>
              </a:solidFill>
            </a:endParaRPr>
          </a:p>
        </p:txBody>
      </p:sp>
      <p:grpSp>
        <p:nvGrpSpPr>
          <p:cNvPr id="20" name="Group 19"/>
          <p:cNvGrpSpPr/>
          <p:nvPr/>
        </p:nvGrpSpPr>
        <p:grpSpPr>
          <a:xfrm>
            <a:off x="3203848" y="4798392"/>
            <a:ext cx="3133725" cy="2159000"/>
            <a:chOff x="126926" y="4608612"/>
            <a:chExt cx="3133725" cy="2159000"/>
          </a:xfrm>
        </p:grpSpPr>
        <p:pic>
          <p:nvPicPr>
            <p:cNvPr id="6"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6926" y="4608612"/>
              <a:ext cx="3133725" cy="21590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17"/>
            <p:cNvSpPr/>
            <p:nvPr/>
          </p:nvSpPr>
          <p:spPr>
            <a:xfrm>
              <a:off x="251520" y="4686606"/>
              <a:ext cx="279244" cy="369332"/>
            </a:xfrm>
            <a:prstGeom prst="rect">
              <a:avLst/>
            </a:prstGeom>
          </p:spPr>
          <p:txBody>
            <a:bodyPr wrap="none">
              <a:spAutoFit/>
            </a:bodyPr>
            <a:lstStyle/>
            <a:p>
              <a:r>
                <a:rPr lang="el-GR" b="1" i="1" dirty="0" smtClean="0">
                  <a:solidFill>
                    <a:schemeClr val="bg1"/>
                  </a:solidFill>
                </a:rPr>
                <a:t>Γ</a:t>
              </a:r>
              <a:endParaRPr lang="de-DE" b="1" dirty="0">
                <a:solidFill>
                  <a:schemeClr val="bg1"/>
                </a:solidFill>
              </a:endParaRPr>
            </a:p>
          </p:txBody>
        </p:sp>
      </p:grpSp>
    </p:spTree>
    <p:extLst>
      <p:ext uri="{BB962C8B-B14F-4D97-AF65-F5344CB8AC3E}">
        <p14:creationId xmlns:p14="http://schemas.microsoft.com/office/powerpoint/2010/main" xmlns="" val="3705137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culist.net/downaton502/prof/ebook/duanes/graphics/figures/v1/0650/010f.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9705" t="33823" r="22511" b="-1"/>
          <a:stretch/>
        </p:blipFill>
        <p:spPr bwMode="auto">
          <a:xfrm>
            <a:off x="4764453" y="0"/>
            <a:ext cx="1054483" cy="68774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p:cNvSpPr txBox="1">
            <a:spLocks noChangeArrowheads="1"/>
          </p:cNvSpPr>
          <p:nvPr/>
        </p:nvSpPr>
        <p:spPr>
          <a:xfrm>
            <a:off x="1" y="0"/>
            <a:ext cx="529169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dirty="0" smtClean="0"/>
              <a:t>Εξέταση</a:t>
            </a:r>
            <a:r>
              <a:rPr lang="de-DE" altLang="de-DE" dirty="0" smtClean="0"/>
              <a:t> (2)</a:t>
            </a:r>
            <a:endParaRPr lang="de-DE" altLang="de-DE" dirty="0"/>
          </a:p>
        </p:txBody>
      </p:sp>
      <p:sp>
        <p:nvSpPr>
          <p:cNvPr id="3" name="Rectangle 3"/>
          <p:cNvSpPr txBox="1">
            <a:spLocks noChangeArrowheads="1"/>
          </p:cNvSpPr>
          <p:nvPr/>
        </p:nvSpPr>
        <p:spPr>
          <a:xfrm>
            <a:off x="-367567" y="1052736"/>
            <a:ext cx="5299607" cy="27363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l-GR" altLang="de-DE" sz="3200" dirty="0" smtClean="0"/>
              <a:t>Τοπογραφία κερατοειδούς </a:t>
            </a:r>
          </a:p>
          <a:p>
            <a:pPr marL="457200" lvl="1" indent="0">
              <a:buNone/>
            </a:pPr>
            <a:r>
              <a:rPr lang="el-GR" altLang="de-DE" i="1" dirty="0" smtClean="0"/>
              <a:t>(Α: κερατοσκοπικά είδωλα, Β: τοπογραφικός χάρτης με χρωματική κλίμακα)</a:t>
            </a:r>
            <a:endParaRPr lang="de-DE" altLang="de-DE" i="1"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560" y="4114234"/>
            <a:ext cx="3465639" cy="2411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http://oculist.net/downaton502/prof/ebook/duanes/graphics/figures/v1/0650/010f.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99" t="12596" r="36380"/>
          <a:stretch/>
        </p:blipFill>
        <p:spPr bwMode="auto">
          <a:xfrm>
            <a:off x="6033371" y="4395"/>
            <a:ext cx="3103395" cy="333384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oculist.net/downaton502/prof/ebook/duanes/graphics/figures/v1/0650/013f.gif"/>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8307" r="39894"/>
          <a:stretch/>
        </p:blipFill>
        <p:spPr bwMode="auto">
          <a:xfrm>
            <a:off x="5968414" y="3338241"/>
            <a:ext cx="3175586" cy="35197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426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50938" y="617538"/>
            <a:ext cx="779303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de-DE" smtClean="0"/>
              <a:t>Εξέταση</a:t>
            </a:r>
            <a:r>
              <a:rPr lang="de-DE" altLang="de-DE" smtClean="0"/>
              <a:t>(3)</a:t>
            </a:r>
            <a:endParaRPr lang="de-DE" altLang="de-DE"/>
          </a:p>
        </p:txBody>
      </p:sp>
      <p:sp>
        <p:nvSpPr>
          <p:cNvPr id="3" name="Rectangle 3"/>
          <p:cNvSpPr txBox="1">
            <a:spLocks noChangeArrowheads="1"/>
          </p:cNvSpPr>
          <p:nvPr/>
        </p:nvSpPr>
        <p:spPr>
          <a:xfrm>
            <a:off x="251520" y="1549722"/>
            <a:ext cx="8550374" cy="1519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altLang="de-DE" dirty="0" smtClean="0"/>
              <a:t>Παχυμετρία</a:t>
            </a:r>
            <a:r>
              <a:rPr lang="el-GR" altLang="de-DE" sz="2400" dirty="0" smtClean="0"/>
              <a:t> (π.χ. λεπτός </a:t>
            </a:r>
            <a:r>
              <a:rPr lang="el-GR" altLang="de-DE" sz="2400" dirty="0" smtClean="0">
                <a:sym typeface="Wingdings" panose="05000000000000000000" pitchFamily="2" charset="2"/>
              </a:rPr>
              <a:t> </a:t>
            </a:r>
            <a:r>
              <a:rPr lang="el-GR" altLang="de-DE" sz="2400" dirty="0" smtClean="0"/>
              <a:t>κερατόκωνος / παχύς </a:t>
            </a:r>
            <a:r>
              <a:rPr lang="el-GR" altLang="de-DE" sz="2400" dirty="0" smtClean="0">
                <a:sym typeface="Wingdings" panose="05000000000000000000" pitchFamily="2" charset="2"/>
              </a:rPr>
              <a:t> </a:t>
            </a:r>
            <a:r>
              <a:rPr lang="el-GR" altLang="de-DE" sz="2400" dirty="0" smtClean="0"/>
              <a:t>οίδημα)</a:t>
            </a:r>
          </a:p>
          <a:p>
            <a:r>
              <a:rPr lang="el-GR" altLang="de-DE" dirty="0" smtClean="0"/>
              <a:t>Μικροσκόπηση ενδοθηλίου</a:t>
            </a:r>
            <a:r>
              <a:rPr lang="de-DE" altLang="de-DE" sz="2400" dirty="0" smtClean="0"/>
              <a:t> (</a:t>
            </a:r>
            <a:r>
              <a:rPr lang="el-GR" altLang="de-DE" sz="2400" dirty="0" smtClean="0"/>
              <a:t>φυσιολογικά: ισομεγέθη και εξαγωνικά κύτταρα</a:t>
            </a:r>
            <a:r>
              <a:rPr lang="de-DE" altLang="de-DE" sz="2400" dirty="0" smtClean="0"/>
              <a:t>)</a:t>
            </a:r>
            <a:endParaRPr lang="en-US" altLang="de-DE" sz="2800" dirty="0" smtClean="0"/>
          </a:p>
        </p:txBody>
      </p:sp>
      <p:pic>
        <p:nvPicPr>
          <p:cNvPr id="4" name="Picture 4" descr="D:\Eigene Dateien\WORD\Vorlesungen\Hornhaut\HH02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9350" y="3789040"/>
            <a:ext cx="4305300" cy="275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246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Προβολή στην οθόνη (4:3)</PresentationFormat>
  <Paragraphs>401</Paragraphs>
  <Slides>33</Slides>
  <Notes>33</Notes>
  <HiddenSlides>0</HiddenSlides>
  <MMClips>3</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Office Theme</vt:lpstr>
      <vt:lpstr>Παθήσεις Κερατοειδούς</vt:lpstr>
      <vt:lpstr>Ανατομία κερατοειδούς (1)</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Μυκητιασικές κερατίτιδες</vt:lpstr>
      <vt:lpstr>Μυκητιασικές κερατίτιδες</vt:lpstr>
      <vt:lpstr>Θεραπεία μυκητιασικής κερατίτιδας</vt:lpstr>
      <vt:lpstr>Διαφάνεια 19</vt:lpstr>
      <vt:lpstr>Επιθηλιακή Κερατίτιδα από HSV</vt:lpstr>
      <vt:lpstr>Στρωματική Κερατίτιδα από HSV</vt:lpstr>
      <vt:lpstr>Ενδοθηλίτιδα από HSV</vt:lpstr>
      <vt:lpstr>Θεραπεία κερατίτιδας από HSV</vt:lpstr>
      <vt:lpstr>Κερατοεπιπεφυκίτιδα από Αδενοϊό (ιογενής ή επιδημική)</vt:lpstr>
      <vt:lpstr>Κερατίδα από Αδενοϊό</vt:lpstr>
      <vt:lpstr>Κερατίτιδα από Ακανθαμοιβάδα</vt:lpstr>
      <vt:lpstr>Φωτοηλεκτρική κερατίτιδα</vt:lpstr>
      <vt:lpstr>Εκφυλίσεις - Γεροντότοξο</vt:lpstr>
      <vt:lpstr>Εκφυλίσεις – Ταινιοειδής κερατοπάθεια</vt:lpstr>
      <vt:lpstr>Εκφυλίσεις - Cornea verticillata</vt:lpstr>
      <vt:lpstr>Δυστροφίες στρώματος κερατοειδούς</vt:lpstr>
      <vt:lpstr>Kερατόκωνος</vt:lpstr>
      <vt:lpstr>Θεραπεία κερατόκωνου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dc:creator>
  <cp:lastModifiedBy>Media</cp:lastModifiedBy>
  <cp:revision>64</cp:revision>
  <dcterms:created xsi:type="dcterms:W3CDTF">2020-03-24T10:42:49Z</dcterms:created>
  <dcterms:modified xsi:type="dcterms:W3CDTF">2020-04-05T18:34:22Z</dcterms:modified>
</cp:coreProperties>
</file>